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7"/>
  </p:notesMasterIdLst>
  <p:sldIdLst>
    <p:sldId id="501" r:id="rId2"/>
    <p:sldId id="388" r:id="rId3"/>
    <p:sldId id="415" r:id="rId4"/>
    <p:sldId id="465" r:id="rId5"/>
    <p:sldId id="593" r:id="rId6"/>
    <p:sldId id="599" r:id="rId7"/>
    <p:sldId id="507" r:id="rId8"/>
    <p:sldId id="622" r:id="rId9"/>
    <p:sldId id="623" r:id="rId10"/>
    <p:sldId id="600" r:id="rId11"/>
    <p:sldId id="595" r:id="rId12"/>
    <p:sldId id="596" r:id="rId13"/>
    <p:sldId id="597" r:id="rId14"/>
    <p:sldId id="598" r:id="rId15"/>
    <p:sldId id="601" r:id="rId16"/>
    <p:sldId id="602" r:id="rId17"/>
    <p:sldId id="603" r:id="rId18"/>
    <p:sldId id="604" r:id="rId19"/>
    <p:sldId id="605" r:id="rId20"/>
    <p:sldId id="606" r:id="rId21"/>
    <p:sldId id="607" r:id="rId22"/>
    <p:sldId id="608" r:id="rId23"/>
    <p:sldId id="609" r:id="rId24"/>
    <p:sldId id="610" r:id="rId25"/>
    <p:sldId id="611" r:id="rId26"/>
    <p:sldId id="612" r:id="rId27"/>
    <p:sldId id="613" r:id="rId28"/>
    <p:sldId id="614" r:id="rId29"/>
    <p:sldId id="615" r:id="rId30"/>
    <p:sldId id="616" r:id="rId31"/>
    <p:sldId id="617" r:id="rId32"/>
    <p:sldId id="618" r:id="rId33"/>
    <p:sldId id="619" r:id="rId34"/>
    <p:sldId id="620" r:id="rId35"/>
    <p:sldId id="460" r:id="rId36"/>
  </p:sldIdLst>
  <p:sldSz cx="9144000" cy="5143500" type="screen16x9"/>
  <p:notesSz cx="6858000" cy="9144000"/>
  <p:embeddedFontLst>
    <p:embeddedFont>
      <p:font typeface="Lato" panose="020F0502020204030203" pitchFamily="34" charset="0"/>
      <p:regular r:id="rId38"/>
      <p:bold r:id="rId39"/>
      <p:italic r:id="rId40"/>
      <p:boldItalic r:id="rId41"/>
    </p:embeddedFont>
    <p:embeddedFont>
      <p:font typeface="Raleway" pitchFamily="2" charset="-18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otr Greguła" initials="PG" lastIdx="0" clrIdx="0">
    <p:extLst>
      <p:ext uri="{19B8F6BF-5375-455C-9EA6-DF929625EA0E}">
        <p15:presenceInfo xmlns:p15="http://schemas.microsoft.com/office/powerpoint/2012/main" userId="S-1-5-21-117609710-764733703-1060284298-68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98665B7-6574-423E-A4B5-A6C020D860FF}">
  <a:tblStyle styleId="{C98665B7-6574-423E-A4B5-A6C020D860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1A8698C-63BC-4B6A-AE92-7E62379B444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75" autoAdjust="0"/>
    <p:restoredTop sz="94667" autoAdjust="0"/>
  </p:normalViewPr>
  <p:slideViewPr>
    <p:cSldViewPr>
      <p:cViewPr varScale="1">
        <p:scale>
          <a:sx n="199" d="100"/>
          <a:sy n="199" d="100"/>
        </p:scale>
        <p:origin x="3222" y="1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205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548040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6144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8236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4000" cy="399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3047704" y="3992850"/>
            <a:ext cx="3047700" cy="7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6096271" y="3992850"/>
            <a:ext cx="3047700" cy="7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1" y="3992850"/>
            <a:ext cx="3047700" cy="7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-125" y="4830281"/>
            <a:ext cx="91440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6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893625" y="1200150"/>
            <a:ext cx="3136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▷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4219456" y="1200150"/>
            <a:ext cx="3136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▷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93700" y="1373588"/>
            <a:ext cx="6462600" cy="3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Lato"/>
              <a:buChar char="▷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7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D49818-CD49-4BDC-88C7-696FFDDA1C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536" y="555526"/>
            <a:ext cx="8424936" cy="3024336"/>
          </a:xfrm>
        </p:spPr>
        <p:txBody>
          <a:bodyPr/>
          <a:lstStyle/>
          <a:p>
            <a:r>
              <a:rPr lang="pl-PL" sz="1400" b="1" kern="1200" cap="all" dirty="0">
                <a:solidFill>
                  <a:prstClr val="black"/>
                </a:solidFill>
                <a:latin typeface="Raleway" panose="020B0604020202020204" charset="-18"/>
                <a:ea typeface="+mj-ea"/>
                <a:cs typeface="+mj-cs"/>
              </a:rPr>
              <a:t>Szkolenie dla pracowników świadczących pracę na umowy CYWILNOPRAWNE </a:t>
            </a:r>
            <a:br>
              <a:rPr lang="pl-PL" sz="1400" b="1" kern="1200" cap="all" dirty="0">
                <a:solidFill>
                  <a:prstClr val="black"/>
                </a:solidFill>
                <a:latin typeface="Raleway" panose="020B0604020202020204" charset="-18"/>
                <a:ea typeface="+mj-ea"/>
                <a:cs typeface="+mj-cs"/>
              </a:rPr>
            </a:br>
            <a:r>
              <a:rPr lang="pl-PL" sz="1400" b="1" kern="1200" cap="all" dirty="0">
                <a:solidFill>
                  <a:prstClr val="black"/>
                </a:solidFill>
                <a:latin typeface="Raleway" panose="020B0604020202020204" charset="-18"/>
                <a:ea typeface="+mj-ea"/>
                <a:cs typeface="+mj-cs"/>
              </a:rPr>
              <a:t>z zakresu BEZPIECZEŃSTWA I HIGIENY PRACY ORAZ OCHRONY PRZECPOŻAROWEJ </a:t>
            </a:r>
            <a:br>
              <a:rPr lang="pl-PL" sz="1400" b="1" kern="1200" cap="all" dirty="0">
                <a:solidFill>
                  <a:prstClr val="black"/>
                </a:solidFill>
                <a:latin typeface="Raleway" panose="020B0604020202020204" charset="-18"/>
                <a:ea typeface="+mj-ea"/>
                <a:cs typeface="+mj-cs"/>
              </a:rPr>
            </a:br>
            <a:r>
              <a:rPr lang="pl-PL" sz="1400" b="1" kern="1200" cap="all" dirty="0">
                <a:solidFill>
                  <a:prstClr val="black"/>
                </a:solidFill>
                <a:latin typeface="Raleway" panose="020B0604020202020204" charset="-18"/>
                <a:ea typeface="+mj-ea"/>
                <a:cs typeface="+mj-cs"/>
              </a:rPr>
              <a:t>PODCZAS wykonywania prac  na terenach zewnętrznych i w obiektach Uniwersytetu Zielonogórskiego</a:t>
            </a:r>
            <a:br>
              <a:rPr lang="pl-PL" sz="1400" b="1" kern="1200" cap="all" dirty="0">
                <a:solidFill>
                  <a:prstClr val="black"/>
                </a:solidFill>
                <a:latin typeface="Raleway" panose="020B0604020202020204" charset="-18"/>
                <a:ea typeface="+mj-ea"/>
                <a:cs typeface="+mj-cs"/>
              </a:rPr>
            </a:br>
            <a:br>
              <a:rPr lang="pl-PL" sz="1400" b="1" kern="1200" cap="all" dirty="0">
                <a:solidFill>
                  <a:prstClr val="black"/>
                </a:solidFill>
                <a:latin typeface="Raleway" panose="020B0604020202020204" charset="-18"/>
                <a:ea typeface="+mj-ea"/>
                <a:cs typeface="+mj-cs"/>
              </a:rPr>
            </a:br>
            <a:endParaRPr lang="pl-PL" sz="1400" dirty="0">
              <a:solidFill>
                <a:srgbClr val="FF0000"/>
              </a:solidFill>
              <a:latin typeface="Raleway" panose="020B0604020202020204" charset="-18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B338AE2-F57F-42AB-B08A-66BA945E38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472" y="4443958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090795"/>
      </p:ext>
    </p:extLst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lvl="0">
              <a:buClr>
                <a:srgbClr val="000000"/>
              </a:buClr>
              <a:buSzTx/>
            </a:pPr>
            <a:r>
              <a:rPr lang="pl-PL" sz="1400" b="1" dirty="0">
                <a:solidFill>
                  <a:schemeClr val="bg2"/>
                </a:solidFill>
                <a:latin typeface="Raleway" panose="020B0604020202020204" charset="-18"/>
                <a:cs typeface="Arial"/>
                <a:sym typeface="Arial"/>
              </a:rPr>
              <a:t>Obowiązki Zleceniobiorcy/ Wykonawcy w zakresie organizacji prac określonych w umowie, przeprowadzanych na terenach zewnętrznych oraz obiektach Uniwersytetu Zielonogórskiego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71076FA-AA18-4326-91B6-052D33BB66BB}"/>
              </a:ext>
            </a:extLst>
          </p:cNvPr>
          <p:cNvSpPr txBox="1"/>
          <p:nvPr/>
        </p:nvSpPr>
        <p:spPr>
          <a:xfrm>
            <a:off x="383279" y="1347614"/>
            <a:ext cx="834789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algn="ctr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Wszyscy pracownicy Zleceniobiorcy/ Wykonawcy zobowiązani są do przestrzegania powszechnie obowiązujących przepisów i zasad bhp i ppoż., a także regulaminów i zasad obowiązujących na terenie Uniwersytetu Zielonogórskiego.</a:t>
            </a:r>
            <a:endParaRPr lang="pl-PL" b="1" dirty="0">
              <a:latin typeface="Raleway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dirty="0">
                <a:latin typeface="Raleway" panose="020B0604020202020204" charset="-18"/>
              </a:rPr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D5F078F-9275-4C3C-847D-A85EA9736D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pic>
        <p:nvPicPr>
          <p:cNvPr id="1026" name="Picture 2" descr="Szkolenia z zakresu BHP 23.04 – 20.12.2024 r. | Gmina Jakubów">
            <a:extLst>
              <a:ext uri="{FF2B5EF4-FFF2-40B4-BE49-F238E27FC236}">
                <a16:creationId xmlns:a16="http://schemas.microsoft.com/office/drawing/2014/main" id="{3BBF83E2-91BE-4E9B-936C-7057D435F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2850434"/>
            <a:ext cx="2756447" cy="173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18FFB5C5-B7A4-4860-8026-2E0A4CC6A18B}"/>
              </a:ext>
            </a:extLst>
          </p:cNvPr>
          <p:cNvSpPr/>
          <p:nvPr/>
        </p:nvSpPr>
        <p:spPr>
          <a:xfrm>
            <a:off x="5652120" y="4558594"/>
            <a:ext cx="258880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/>
              <a:t>Źródło</a:t>
            </a:r>
            <a:r>
              <a:rPr lang="pl-PL" sz="600" i="1" dirty="0"/>
              <a:t> https://www.google.com/search?q=obrazki+szkolenie+bhp</a:t>
            </a:r>
          </a:p>
        </p:txBody>
      </p:sp>
    </p:spTree>
    <p:extLst>
      <p:ext uri="{BB962C8B-B14F-4D97-AF65-F5344CB8AC3E}">
        <p14:creationId xmlns:p14="http://schemas.microsoft.com/office/powerpoint/2010/main" val="3126742039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/>
              <a:t>Obowiązki Zleceniobiorcy/ Wykonawcy w zakresie organizacji prac określonych w umowie, przeprowadzanych na terenach zewnętrznych oraz obiektach Uniwersytetu Zielonogórskiego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71076FA-AA18-4326-91B6-052D33BB66BB}"/>
              </a:ext>
            </a:extLst>
          </p:cNvPr>
          <p:cNvSpPr txBox="1"/>
          <p:nvPr/>
        </p:nvSpPr>
        <p:spPr>
          <a:xfrm>
            <a:off x="383279" y="1347614"/>
            <a:ext cx="8347896" cy="416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lvl="0"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Zleceniobiorca/ Wykonawca zobowiązany jest do oznakowania i wygrodzenia miejsca robót zgodnie z wytycznymi wskazanymi we właściwych przepisach szczegółowych,</a:t>
            </a:r>
          </a:p>
          <a:p>
            <a:pPr lvl="0"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Zleceniobiorca/ Wykonawca zobowiązany jest do zorganizowania prac szczególnie niebezpiecznych zgodnie z wytycznymi wskazanymi we właściwych przepisach szczegółowych,</a:t>
            </a:r>
          </a:p>
          <a:p>
            <a:pPr lvl="0"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Zleceniobiorca/ Wykonawca zobowiązany jest do zorganizowania prac pożarowo niebezpiecznych w sposób zgodny z właściwymi przepisami szczegółowymi lub Instrukcją Bezpieczeństwa Pożarowego,</a:t>
            </a:r>
          </a:p>
          <a:p>
            <a:pPr lvl="0"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Zleceniobiorca/ Wykonawca zobowiązany jest do bieżącego zachowania i utrzymywania ładu i porządku podczas wykonywania zleconych prac, a także po zakończeniu poszczególnych etapów,</a:t>
            </a:r>
          </a:p>
          <a:p>
            <a:pPr lvl="0" algn="just">
              <a:lnSpc>
                <a:spcPct val="150000"/>
              </a:lnSpc>
            </a:pPr>
            <a:endParaRPr lang="pl-PL" sz="1200" dirty="0">
              <a:latin typeface="Raleway" panose="020B0604020202020204" charset="-18"/>
            </a:endParaRPr>
          </a:p>
          <a:p>
            <a:pPr lvl="0" algn="just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algn="ctr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algn="ctr">
              <a:lnSpc>
                <a:spcPct val="150000"/>
              </a:lnSpc>
            </a:pPr>
            <a:endParaRPr lang="pl-PL" b="1" dirty="0">
              <a:latin typeface="Raleway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dirty="0">
                <a:latin typeface="Raleway" panose="020B0604020202020204" charset="-18"/>
              </a:rPr>
              <a:t>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73512C0-A907-47C0-801B-987C2AE940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683521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/>
              <a:t>Obowiązki Zleceniobiorcy/ Wykonawcy w zakresie organizacji prac określonych w umowie, przeprowadzanych na terenach zewnętrznych oraz obiektach Uniwersytetu Zielonogórskiego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71076FA-AA18-4326-91B6-052D33BB66BB}"/>
              </a:ext>
            </a:extLst>
          </p:cNvPr>
          <p:cNvSpPr txBox="1"/>
          <p:nvPr/>
        </p:nvSpPr>
        <p:spPr>
          <a:xfrm>
            <a:off x="383279" y="1347614"/>
            <a:ext cx="8347896" cy="4209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lvl="0"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Zabrania się pozostawiania bez nadzoru niezabezpieczonych, nieodpowiednio składowanych materiałów i narzędzi, w szczególności uruchomionych maszyn i urządzeń, użytkowanych do wykonywania zleconych prac,</a:t>
            </a:r>
          </a:p>
          <a:p>
            <a:pPr lvl="0"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Zleceniobiorca/ Wykonawca zobowiązany jest do prawidłowego przechowywania i zabezpieczania sprzętu używanego do wykonywania zleconych prac, przed przypadkowym użyciem przez osoby postronne u nieuprawnione,</a:t>
            </a:r>
          </a:p>
          <a:p>
            <a:pPr lvl="0"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Zleceniobiorca/ Wykonawca zobowiązany jest składować materiały potrzebne do realizacji zleconych prac w sposób zapewniający drożność dróg ewakuacyjnych, dostęp do podręcznego sprzętu gaśniczego, zapewniający dostęp do wyznaczonych na terenie Uczelni miejsc zbiórek dla osób ewakuowanych,</a:t>
            </a:r>
          </a:p>
          <a:p>
            <a:pPr lvl="0" algn="just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lvl="0" algn="just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algn="ctr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algn="ctr">
              <a:lnSpc>
                <a:spcPct val="150000"/>
              </a:lnSpc>
            </a:pPr>
            <a:endParaRPr lang="pl-PL" b="1" dirty="0">
              <a:latin typeface="Raleway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dirty="0">
                <a:latin typeface="Raleway" panose="020B0604020202020204" charset="-18"/>
              </a:rPr>
              <a:t>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2E3B467-2E09-488A-A5B6-1ABDA63EA1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78766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/>
              <a:t>Obowiązki Zleceniobiorcy/ Wykonawcy w zakresie organizacji prac określonych w umowie, przeprowadzanych na terenach zewnętrznych oraz obiektach Uniwersytetu Zielonogórskiego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71076FA-AA18-4326-91B6-052D33BB66BB}"/>
              </a:ext>
            </a:extLst>
          </p:cNvPr>
          <p:cNvSpPr txBox="1"/>
          <p:nvPr/>
        </p:nvSpPr>
        <p:spPr>
          <a:xfrm>
            <a:off x="383279" y="1347614"/>
            <a:ext cx="8347896" cy="388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lvl="0"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Zleceniobiorca/ Wykonawca zobowiązany jest do każdorazowego poinformowania na Uniwersytecie Zielonogórskim na stanowisku Koordynatora ds. bhp o konieczności demontażu znaków ewakuacyjnych, znaków ppoż., o zawężeniu wymaganej przepisami szerokości drogi ewakuacyjnej i utrudnieniu w dostępie do sprzętu gaśniczego poprzez składowanie materiałów niezbędnych do pracy, jeśli czynności wymienione powyżej są niezbędne do zrealizowania zleconych prac,</a:t>
            </a:r>
          </a:p>
          <a:p>
            <a:pPr lvl="0"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Jeśli nastąpi konieczność demontażu znaków ewakuacyjnych, znaków ppoż., Zleceniobiorca/ Wykonawca zobowiązuje się do zrealizowania demontażu w sposób zapewniający jego dalszą użyteczność, a po skończonej pracy zobowiązuje się do zamontowania znaku w pierwotnym miejscu,</a:t>
            </a:r>
          </a:p>
          <a:p>
            <a:pPr lvl="0" algn="just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algn="ctr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algn="ctr">
              <a:lnSpc>
                <a:spcPct val="150000"/>
              </a:lnSpc>
            </a:pPr>
            <a:endParaRPr lang="pl-PL" b="1" dirty="0">
              <a:latin typeface="Raleway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dirty="0">
                <a:latin typeface="Raleway" panose="020B0604020202020204" charset="-18"/>
              </a:rPr>
              <a:t>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0D8F9AF-91D4-4DF1-A012-90A5A3B79F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16208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/>
              <a:t>Obowiązki Zleceniobiorca/Wykonawcy w zakresie organizacji prac określonych w umowie, przeprowadzanych na terenach zewnętrznych oraz obiektach Uniwersytetu Zielonogórskiego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71076FA-AA18-4326-91B6-052D33BB66BB}"/>
              </a:ext>
            </a:extLst>
          </p:cNvPr>
          <p:cNvSpPr txBox="1"/>
          <p:nvPr/>
        </p:nvSpPr>
        <p:spPr>
          <a:xfrm>
            <a:off x="383279" y="1347614"/>
            <a:ext cx="8347896" cy="273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Zleceniobiorca/ Wykonawca zobowiązany jest do prowadzenia prac objętych umową, w sposób niezagrażający pracownikom Uniwersytetu Zielonogórskiego, a także studentom oraz osobom trzecim przebywającym w obiektach i na terenach zewnętrznych Uczelni,</a:t>
            </a:r>
          </a:p>
          <a:p>
            <a:pPr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Zleceniobiorca/ Wykonawca zobowiązany jest do prowadzenia prac objętych umowa w sposób nie powodujący negatywnego wpływu na środowisko naturalne</a:t>
            </a:r>
          </a:p>
          <a:p>
            <a:pPr algn="ctr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algn="ctr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algn="just">
              <a:lnSpc>
                <a:spcPct val="150000"/>
              </a:lnSpc>
            </a:pPr>
            <a:endParaRPr lang="pl-PL" b="1" dirty="0">
              <a:latin typeface="Raleway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dirty="0">
                <a:latin typeface="Raleway" panose="020B0604020202020204" charset="-18"/>
              </a:rPr>
              <a:t>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3C6067C-16B6-4C33-B593-C3654E1B29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22299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/>
              <a:t>Obowiązki Zleceniobiorca/Wykonawcy w zakresie organizacji prac określonych w umowie, przeprowadzanych na terenach zewnętrznych oraz obiektach Uniwersytetu Zielonogórskiego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71076FA-AA18-4326-91B6-052D33BB66BB}"/>
              </a:ext>
            </a:extLst>
          </p:cNvPr>
          <p:cNvSpPr txBox="1"/>
          <p:nvPr/>
        </p:nvSpPr>
        <p:spPr>
          <a:xfrm>
            <a:off x="383279" y="1347614"/>
            <a:ext cx="8347896" cy="2621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Jeżeli zachodzi taka konieczność, wynikająca z przepisów prawa; Zleceniobiorca/Wykonawca zobowiązany jest stosować odzież roboczą, ochronną, obuwie robocze oraz środki ochrony osobistej, zgodnej z wymaganiami przepisów prawa i polskich norm,</a:t>
            </a:r>
          </a:p>
          <a:p>
            <a:pPr lvl="0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Środki wyżej wymienione powinny być dobrane w oparciu o zagrożenia określone dla danego zadania i wynikające z charakteru prowadzonych prac,</a:t>
            </a:r>
          </a:p>
          <a:p>
            <a:pPr algn="ctr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algn="ctr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algn="just">
              <a:lnSpc>
                <a:spcPct val="150000"/>
              </a:lnSpc>
            </a:pPr>
            <a:endParaRPr lang="pl-PL" b="1" dirty="0">
              <a:latin typeface="Raleway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dirty="0">
                <a:latin typeface="Raleway" panose="020B0604020202020204" charset="-18"/>
              </a:rPr>
              <a:t>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874BEC4-DC5C-4BFB-93C2-084A8A28E9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pic>
        <p:nvPicPr>
          <p:cNvPr id="2052" name="Picture 4" descr="Środki ochrony indywidualnej: od definicji do praktycznego zastosowania">
            <a:extLst>
              <a:ext uri="{FF2B5EF4-FFF2-40B4-BE49-F238E27FC236}">
                <a16:creationId xmlns:a16="http://schemas.microsoft.com/office/drawing/2014/main" id="{B96CBCD5-8BD2-4BC2-BCED-3BDD04208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2422809"/>
            <a:ext cx="1728191" cy="213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AD1282F0-9A39-475E-802D-80C5848F83CE}"/>
              </a:ext>
            </a:extLst>
          </p:cNvPr>
          <p:cNvSpPr/>
          <p:nvPr/>
        </p:nvSpPr>
        <p:spPr>
          <a:xfrm rot="10800000" flipV="1">
            <a:off x="4842119" y="4568956"/>
            <a:ext cx="4356304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/>
              <a:t>Źródło </a:t>
            </a:r>
            <a:r>
              <a:rPr lang="pl-PL" sz="600" i="1" dirty="0"/>
              <a:t>https://www.google.com/search?q=obwi%C4%85zek+noszenia+odziezy+roboczej+bhp+obrazki+do+szkolenia..</a:t>
            </a:r>
          </a:p>
        </p:txBody>
      </p:sp>
    </p:spTree>
    <p:extLst>
      <p:ext uri="{BB962C8B-B14F-4D97-AF65-F5344CB8AC3E}">
        <p14:creationId xmlns:p14="http://schemas.microsoft.com/office/powerpoint/2010/main" val="403684068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/>
              <a:t>Obowiązki Zleceniobiorca/Wykonawcy w zakresie organizacji prac określonych w umowie, przeprowadzanych na terenach zewnętrznych oraz obiektach Uniwersytetu Zielonogórskiego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71076FA-AA18-4326-91B6-052D33BB66BB}"/>
              </a:ext>
            </a:extLst>
          </p:cNvPr>
          <p:cNvSpPr txBox="1"/>
          <p:nvPr/>
        </p:nvSpPr>
        <p:spPr>
          <a:xfrm>
            <a:off x="383279" y="1347614"/>
            <a:ext cx="8347896" cy="3147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latin typeface="Raleway" panose="020B0604020202020204" charset="-18"/>
              </a:rPr>
              <a:t>Zleceniobiorca/Wykonawca do obsługi maszyn lub urządzeń posiada wymagane kwalifikacje i uprawnienia wynikające z przepisów szczegółowych w tym zakresie,</a:t>
            </a:r>
          </a:p>
          <a:p>
            <a:r>
              <a:rPr lang="pl-PL" sz="1200" dirty="0">
                <a:latin typeface="Raleway" panose="020B0604020202020204" charset="-18"/>
              </a:rPr>
              <a:t>Wszystkie maszyny, urządzenia lub narzędzia stosowane przez Zleceniobiorcę/ Wykonawcę przy obsłudze których występują czynniki szkodliwe, w tym głównie: hałas, wibracje, zapylenie, powinny posiadać aktualne wyniki pomiarów tych czynników, </a:t>
            </a:r>
          </a:p>
          <a:p>
            <a:r>
              <a:rPr lang="pl-PL" sz="1200" dirty="0">
                <a:latin typeface="Raleway" panose="020B0604020202020204" charset="-18"/>
              </a:rPr>
              <a:t>Obowiązek ustalania okoliczności i przyczyn wypadków, którym ulegli Zleceniobiorcy/ Wykonawcy leży po stronie Zleceniobiorcy/ Wykonawcy,</a:t>
            </a:r>
          </a:p>
          <a:p>
            <a:r>
              <a:rPr lang="pl-PL" sz="1200" dirty="0">
                <a:latin typeface="Raleway" panose="020B0604020202020204" charset="-18"/>
              </a:rPr>
              <a:t>Uniwersytet Zielonogórski ma prawo uczestniczyć w postępowaniach powypadkowych na zasadzie obserwatora,</a:t>
            </a:r>
          </a:p>
          <a:p>
            <a:r>
              <a:rPr lang="pl-PL" sz="1200" dirty="0">
                <a:latin typeface="Raleway" panose="020B0604020202020204" charset="-18"/>
              </a:rPr>
              <a:t>Zleceniobiorca/ Wykonawca zobowiązany jest przekazać dokumentację lub raport z postępowania powypadkowego do Działu BHP Uniwersytetu Zielonogórskiego.</a:t>
            </a:r>
          </a:p>
          <a:p>
            <a:pPr algn="ctr">
              <a:lnSpc>
                <a:spcPct val="150000"/>
              </a:lnSpc>
            </a:pPr>
            <a:endParaRPr lang="pl-PL" sz="1200" dirty="0">
              <a:latin typeface="Raleway" panose="020B0604020202020204" charset="-18"/>
            </a:endParaRPr>
          </a:p>
          <a:p>
            <a:pPr algn="ctr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  <a:p>
            <a:pPr algn="just">
              <a:lnSpc>
                <a:spcPct val="150000"/>
              </a:lnSpc>
            </a:pPr>
            <a:endParaRPr lang="pl-PL" b="1" dirty="0">
              <a:latin typeface="Raleway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dirty="0">
                <a:latin typeface="Raleway" panose="020B0604020202020204" charset="-18"/>
              </a:rPr>
              <a:t>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E1D5D3C-BA98-4508-89D7-7F249ED1CB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197465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492575" y="274009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>
                <a:solidFill>
                  <a:schemeClr val="bg2"/>
                </a:solidFill>
                <a:latin typeface="Raleway" panose="020B0604020202020204" charset="-18"/>
              </a:rPr>
              <a:t>Zakres szkolenia wprowadzającego</a:t>
            </a:r>
            <a:endParaRPr lang="pl-PL" sz="1400" b="1" dirty="0">
              <a:solidFill>
                <a:schemeClr val="bg2"/>
              </a:solidFill>
              <a:latin typeface="Raleway" panose="020B0604020202020204" charset="-18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D001AE4-BAC4-45A5-B765-6DA7D96141A2}"/>
              </a:ext>
            </a:extLst>
          </p:cNvPr>
          <p:cNvSpPr txBox="1"/>
          <p:nvPr/>
        </p:nvSpPr>
        <p:spPr>
          <a:xfrm>
            <a:off x="383279" y="1347614"/>
            <a:ext cx="8347896" cy="3315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Na terenie Uniwersytetu Zielonogórskiego zlokalizowane są obiekty, których charakter użytkowy można przypisać głównie do następujących grup:</a:t>
            </a:r>
          </a:p>
          <a:p>
            <a:pPr marL="457200" lvl="0" indent="-457200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  <a:buFont typeface="Arial" panose="020B0604020202020204" pitchFamily="34" charset="0"/>
              <a:buAutoNum type="arabicPeriod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Budynki dydaktyczne</a:t>
            </a:r>
          </a:p>
          <a:p>
            <a:pPr marL="457200" lvl="0" indent="-457200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  <a:buFont typeface="Arial" panose="020B0604020202020204" pitchFamily="34" charset="0"/>
              <a:buAutoNum type="arabicPeriod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Budynki administracyjne</a:t>
            </a:r>
          </a:p>
          <a:p>
            <a:pPr marL="457200" lvl="0" indent="-457200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  <a:buFont typeface="Arial" panose="020B0604020202020204" pitchFamily="34" charset="0"/>
              <a:buAutoNum type="arabicPeriod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Budynki gospodarcze np. magazyny, garaże, kotłownie</a:t>
            </a:r>
          </a:p>
          <a:p>
            <a:pPr marL="457200" lvl="0" indent="-457200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  <a:buFont typeface="Arial" panose="020B0604020202020204" pitchFamily="34" charset="0"/>
              <a:buAutoNum type="arabicPeriod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Obiekty przeznaczenia specjalnego np. budynki w których zlokalizowane są trafostacje,</a:t>
            </a:r>
          </a:p>
          <a:p>
            <a:pPr marL="457200" lvl="0" indent="-457200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  <a:buFont typeface="Arial" panose="020B0604020202020204" pitchFamily="34" charset="0"/>
              <a:buAutoNum type="arabicPeriod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Budynki zamieszkania zbiorowego – domy studenckie, domy pracownicze,</a:t>
            </a:r>
          </a:p>
          <a:p>
            <a:pPr marL="457200" lvl="0" indent="-457200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  <a:buFont typeface="Arial" panose="020B0604020202020204" pitchFamily="34" charset="0"/>
              <a:buAutoNum type="arabicPeriod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Zamiejscowe ośrodki szkoleniowo – wypoczynkowe</a:t>
            </a:r>
          </a:p>
          <a:p>
            <a:pPr marL="457200" lvl="0" indent="-457200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  <a:buFont typeface="Arial" panose="020B0604020202020204" pitchFamily="34" charset="0"/>
              <a:buAutoNum type="arabicPeriod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Hale sportowe</a:t>
            </a:r>
          </a:p>
          <a:p>
            <a:pPr lvl="0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Obiekty Uczelni często stanowią duże kompleksy łączące w sobie wiele z powyżej wymienionych funkcji.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6E01E07-47D2-43CD-88FC-E771544B8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44643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>
                <a:solidFill>
                  <a:schemeClr val="bg2"/>
                </a:solidFill>
                <a:latin typeface="Raleway" panose="020B0604020202020204" charset="-18"/>
              </a:rPr>
              <a:t>Zakres szkolenia wprowadzającego</a:t>
            </a:r>
            <a:endParaRPr lang="pl-PL" sz="1400" b="1" dirty="0">
              <a:solidFill>
                <a:schemeClr val="bg2"/>
              </a:solidFill>
              <a:latin typeface="Raleway" panose="020B0604020202020204" charset="-18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D001AE4-BAC4-45A5-B765-6DA7D96141A2}"/>
              </a:ext>
            </a:extLst>
          </p:cNvPr>
          <p:cNvSpPr txBox="1"/>
          <p:nvPr/>
        </p:nvSpPr>
        <p:spPr>
          <a:xfrm>
            <a:off x="383279" y="1347614"/>
            <a:ext cx="8347896" cy="377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l-PL" dirty="0">
                <a:latin typeface="Raleway" panose="020B0604020202020204" charset="-18"/>
              </a:rPr>
              <a:t>.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783046D1-0DE4-4F4B-8213-A916F01E5797}"/>
              </a:ext>
            </a:extLst>
          </p:cNvPr>
          <p:cNvSpPr/>
          <p:nvPr/>
        </p:nvSpPr>
        <p:spPr>
          <a:xfrm>
            <a:off x="383279" y="1232922"/>
            <a:ext cx="7789121" cy="2916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200" dirty="0">
              <a:latin typeface="Raleway" panose="020B0604020202020204" charset="-18"/>
            </a:endParaRPr>
          </a:p>
          <a:p>
            <a:pPr algn="just"/>
            <a:r>
              <a:rPr lang="pl-PL" sz="1200" dirty="0">
                <a:latin typeface="Raleway" panose="020B0604020202020204" charset="-18"/>
              </a:rPr>
              <a:t>Budynki Uniwersytetu Zielonogórskiego, zlokalizowane są głównie na terenie miasta</a:t>
            </a:r>
          </a:p>
          <a:p>
            <a:pPr algn="just"/>
            <a:r>
              <a:rPr lang="pl-PL" sz="1200" dirty="0">
                <a:latin typeface="Raleway" panose="020B0604020202020204" charset="-18"/>
              </a:rPr>
              <a:t> Zielona Góra – Campus A przy ulicy Podgórnej oraz Campus B przy Alei Wojska Polskiego lub w odrębnych lokalizacjach, także Filiach Uczelni w Sulechowie i Kalsku,</a:t>
            </a:r>
          </a:p>
          <a:p>
            <a:pPr algn="just"/>
            <a:r>
              <a:rPr lang="pl-PL" sz="1200" dirty="0">
                <a:latin typeface="Raleway" panose="020B0604020202020204" charset="-18"/>
              </a:rPr>
              <a:t>W trakcie poruszania się po budynkach Uczelni, bez względu na ich charakter użytkowy czy lokalizację, należy zwrócić szczególną uwagę na wymienione poniżej zagrożenia o charakterze ogólnym:</a:t>
            </a:r>
          </a:p>
          <a:p>
            <a:pPr algn="just"/>
            <a:endParaRPr lang="pl-PL" sz="1200" dirty="0">
              <a:latin typeface="Raleway" panose="020B0604020202020204" charset="-18"/>
            </a:endParaRPr>
          </a:p>
          <a:p>
            <a:pPr algn="just"/>
            <a:endParaRPr lang="pl-PL" sz="1200" dirty="0">
              <a:latin typeface="Raleway" panose="020B0604020202020204" charset="-18"/>
            </a:endParaRPr>
          </a:p>
          <a:p>
            <a:pPr marL="228600" indent="-228600" algn="just">
              <a:buAutoNum type="arabicPeriod"/>
            </a:pPr>
            <a:r>
              <a:rPr lang="pl-PL" sz="1200" dirty="0">
                <a:latin typeface="Raleway" panose="020B0604020202020204" charset="-18"/>
              </a:rPr>
              <a:t>Ograniczenie widoczności, w szczególności na klatkach schodowych, korytarzach i łącznikach (niewystarczające oświetlenie lub jego brak)</a:t>
            </a:r>
          </a:p>
          <a:p>
            <a:pPr lvl="0" algn="just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</a:rPr>
              <a:t>2.  Śliskość powierzchni posadzek i nawierzchni wewnątrz i na zewnątrz obiektów   (niesprzyjające warunki atmosferyczne takie jak opady np. deszczu czy śniegi, ujemna temperatura i powstanie gołoledzi, mycie podłóg, przypadkowe rozlanie różnego rodzaju substancji płynnych),</a:t>
            </a:r>
          </a:p>
          <a:p>
            <a:pPr marL="228600" indent="-228600" algn="just">
              <a:buAutoNum type="arabicPeriod"/>
            </a:pPr>
            <a:endParaRPr lang="pl-PL" sz="1200" dirty="0">
              <a:latin typeface="Raleway" panose="020B0604020202020204" charset="-18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813ABC7-891D-42C4-A465-1433B9507E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96534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>
                <a:solidFill>
                  <a:schemeClr val="bg2"/>
                </a:solidFill>
              </a:rPr>
              <a:t>Zakres szkolenia wprowadzającego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D001AE4-BAC4-45A5-B765-6DA7D96141A2}"/>
              </a:ext>
            </a:extLst>
          </p:cNvPr>
          <p:cNvSpPr txBox="1"/>
          <p:nvPr/>
        </p:nvSpPr>
        <p:spPr>
          <a:xfrm>
            <a:off x="383279" y="1347614"/>
            <a:ext cx="8097296" cy="2324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3. Niespodziewane przeszkody na drodze, pojawiające się na niej okazjonalne w związku z codziennym funkcjonowaniem uczelni np. przewody elektryczne, meble ustawiane na korytarzach, stojaki, paczki, drabiny w związku z pracami wykonywanymi przez pracowników własnych Uczelni, np. konserwatorów, pracowników gospodarczych,</a:t>
            </a:r>
          </a:p>
          <a:p>
            <a:pPr lvl="0" algn="just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4. Duży ruch osób na ciągach komunikacyjnych, zwłaszcza w budynkach pełniących funkcję dydaktyczną, również krótkotrwałe zgromadzenia dużej grupy osób, głównie studentów, w pobliżu wejść do np. </a:t>
            </a:r>
            <a:r>
              <a:rPr lang="pl-PL" sz="1200" kern="1200" dirty="0" err="1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sal</a:t>
            </a: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 wykładowych, laboratoryjnych,</a:t>
            </a:r>
          </a:p>
          <a:p>
            <a:pPr lvl="0" algn="just">
              <a:lnSpc>
                <a:spcPct val="120000"/>
              </a:lnSpc>
              <a:spcBef>
                <a:spcPts val="1000"/>
              </a:spcBef>
              <a:buClr>
                <a:srgbClr val="B71E42"/>
              </a:buClr>
              <a:buSzPct val="100000"/>
            </a:pPr>
            <a:r>
              <a:rPr lang="pl-PL" sz="1200" kern="1200" dirty="0">
                <a:solidFill>
                  <a:prstClr val="black"/>
                </a:solidFill>
                <a:latin typeface="Raleway" panose="020B0604020202020204" charset="-18"/>
                <a:ea typeface="+mn-ea"/>
                <a:cs typeface="+mn-cs"/>
              </a:rPr>
              <a:t>5. Potencjalny kontakt z czynnikiem fizycznym stanowiącym zagrożenie w środowisku pracy, mogącymi wystąpić w salach dydaktycznych, laboratoriach itp., np. ultra dźwięki, wibracje, promieniowanie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5D5EA82-BA3A-4F76-93A1-71AADF19AB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8717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E2A38CB-E6CA-4F8E-9807-7B7D17267EF7}"/>
              </a:ext>
            </a:extLst>
          </p:cNvPr>
          <p:cNvSpPr/>
          <p:nvPr/>
        </p:nvSpPr>
        <p:spPr>
          <a:xfrm>
            <a:off x="467543" y="1275606"/>
            <a:ext cx="8263631" cy="2593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4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Raleway" panose="020B0604020202020204" charset="-18"/>
              </a:rPr>
              <a:t>Kodeks Pracy – Ustawa z dnia 26 czerwca 1974 (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Raleway" panose="020B0604020202020204" charset="-18"/>
              </a:rPr>
              <a:t>Dz. U. z 2025 r. poz. 277 </a:t>
            </a:r>
            <a:r>
              <a:rPr lang="pl-PL" sz="1200" dirty="0" err="1">
                <a:solidFill>
                  <a:schemeClr val="tx1">
                    <a:lumMod val="50000"/>
                  </a:schemeClr>
                </a:solidFill>
                <a:latin typeface="Raleway" panose="020B0604020202020204" charset="-18"/>
              </a:rPr>
              <a:t>t.j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  <a:latin typeface="Raleway" panose="020B0604020202020204" charset="-18"/>
              </a:rPr>
              <a:t>.</a:t>
            </a:r>
            <a:r>
              <a:rPr lang="pl-PL" sz="1200" dirty="0">
                <a:latin typeface="Raleway" panose="020B0604020202020204" charset="-18"/>
              </a:rPr>
              <a:t>) </a:t>
            </a:r>
          </a:p>
          <a:p>
            <a:pPr marL="2844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Raleway" panose="020B0604020202020204" charset="-18"/>
              </a:rPr>
              <a:t>Konstytucja RP z dnia 2 kwietnia 1997 r. (Dz. U. z 2009 r. Nr 114, poz. 946 ze zm.)</a:t>
            </a:r>
          </a:p>
          <a:p>
            <a:pPr marL="2844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Raleway" panose="020B0604020202020204" charset="-18"/>
              </a:rPr>
              <a:t>Rozporządzenie Ministra Pracy i Polityki Socjalnej z dnia 26 września 1996 r. w sprawie ogólnych przepisów bhp (Dz.U. z 2003 r. Nr 169, poz. 1650 ze zm.)</a:t>
            </a:r>
          </a:p>
          <a:p>
            <a:pPr marL="2844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Raleway" panose="020B0604020202020204" charset="-18"/>
              </a:rPr>
              <a:t>Ustawa z dnia 30 października 2002 r. o ubezpieczeniu społecznym z tytułu wypadków przy pracy i chorób zawodowych (Dz.U. z 2025 r. poz. 1644 </a:t>
            </a:r>
            <a:r>
              <a:rPr lang="pl-PL" sz="1200" dirty="0" err="1">
                <a:latin typeface="Raleway" panose="020B0604020202020204" charset="-18"/>
              </a:rPr>
              <a:t>t,j</a:t>
            </a:r>
            <a:r>
              <a:rPr lang="pl-PL" sz="1200" dirty="0">
                <a:latin typeface="Raleway" panose="020B0604020202020204" charset="-18"/>
              </a:rPr>
              <a:t>. )</a:t>
            </a:r>
          </a:p>
          <a:p>
            <a:pPr marL="2844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Raleway" panose="020B0604020202020204" charset="-18"/>
              </a:rPr>
              <a:t>Ustawa z dnia 24 sierpnia 1991 r. o ochronie przeciwpożarowej (Dz. U. z 2025 poz. 188 </a:t>
            </a:r>
            <a:r>
              <a:rPr lang="pl-PL" sz="1200" dirty="0" err="1">
                <a:latin typeface="Raleway" panose="020B0604020202020204" charset="-18"/>
              </a:rPr>
              <a:t>późn</a:t>
            </a:r>
            <a:r>
              <a:rPr lang="pl-PL" sz="1200" dirty="0">
                <a:latin typeface="Raleway" panose="020B0604020202020204" charset="-18"/>
              </a:rPr>
              <a:t>. zm.)</a:t>
            </a:r>
          </a:p>
          <a:p>
            <a:pPr marL="2844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Raleway" panose="020B0604020202020204" charset="-18"/>
              </a:rPr>
              <a:t>Ustawa z dnia 8 września 2006 r. o Państwowym Ratownictwie Medycznym (Dz.U. z 2026 poz..)</a:t>
            </a:r>
          </a:p>
          <a:p>
            <a:pPr marL="284400" indent="-285750" algn="just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/>
              <a:t>Podstawa prawna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D3688A1-A90F-4020-8E36-6B965C4263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56537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/>
              <a:t>Zakres szkolenia wprowadzającego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9C2886B9-0B83-4DA4-8FE7-379E6E9817B8}"/>
              </a:ext>
            </a:extLst>
          </p:cNvPr>
          <p:cNvSpPr/>
          <p:nvPr/>
        </p:nvSpPr>
        <p:spPr>
          <a:xfrm>
            <a:off x="206731" y="1556088"/>
            <a:ext cx="82738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pl-PL" sz="1200" dirty="0">
              <a:latin typeface="Raleway" panose="020B0604020202020204" charset="-18"/>
            </a:endParaRPr>
          </a:p>
          <a:p>
            <a:pPr marL="0" indent="0">
              <a:buNone/>
            </a:pPr>
            <a:endParaRPr lang="pl-PL" sz="1200" dirty="0">
              <a:latin typeface="Raleway" panose="020B0604020202020204" charset="-18"/>
            </a:endParaRPr>
          </a:p>
          <a:p>
            <a:pPr marL="0" indent="0" algn="just">
              <a:buNone/>
            </a:pPr>
            <a:r>
              <a:rPr lang="pl-PL" sz="1200" dirty="0">
                <a:latin typeface="Raleway" panose="020B0604020202020204" charset="-18"/>
              </a:rPr>
              <a:t>6. Nierówności i różny stopień zużycia nawierzchni na chodnikach, parkingach, terenach zielonych np. ubytki w płytkach chodnikowych, krawężnikach, różnice poziomu, nierówności i niepełne zagospodarowanie terenu,</a:t>
            </a:r>
          </a:p>
          <a:p>
            <a:pPr marL="0" indent="0" algn="just">
              <a:buNone/>
            </a:pPr>
            <a:endParaRPr lang="pl-PL" sz="1200" dirty="0">
              <a:latin typeface="Raleway" panose="020B0604020202020204" charset="-18"/>
            </a:endParaRPr>
          </a:p>
          <a:p>
            <a:pPr marL="0" indent="0" algn="just">
              <a:buNone/>
            </a:pPr>
            <a:r>
              <a:rPr lang="pl-PL" sz="1200" dirty="0">
                <a:latin typeface="Raleway" panose="020B0604020202020204" charset="-18"/>
              </a:rPr>
              <a:t>7. Ruch komunikacyjny pojazdów na drogach, parkingach ogólnodostępnych i wewnętrznych znajdujących się na terenie Uniwersytetu Zielonogórskiego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D49977C-204F-472C-B5D1-6AE5EC0830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56710"/>
      </p:ext>
    </p:extLst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>
                <a:solidFill>
                  <a:schemeClr val="bg2"/>
                </a:solidFill>
                <a:latin typeface="Raleway" panose="020B0604020202020204" charset="-18"/>
              </a:rPr>
              <a:t>Zakres szkolenia wprowadzającego</a:t>
            </a:r>
            <a:endParaRPr lang="pl-PL" sz="1400" b="1" dirty="0">
              <a:solidFill>
                <a:schemeClr val="bg2"/>
              </a:solidFill>
              <a:latin typeface="Raleway" panose="020B0604020202020204" charset="-18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7419F619-201A-4FEA-B774-8A057465647F}"/>
              </a:ext>
            </a:extLst>
          </p:cNvPr>
          <p:cNvSpPr/>
          <p:nvPr/>
        </p:nvSpPr>
        <p:spPr>
          <a:xfrm>
            <a:off x="323528" y="1232922"/>
            <a:ext cx="65344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200" dirty="0">
                <a:latin typeface="Raleway" panose="020B0604020202020204" charset="-18"/>
              </a:rPr>
              <a:t>W sytuacji zagrożenia:</a:t>
            </a:r>
          </a:p>
          <a:p>
            <a:pPr algn="just"/>
            <a:endParaRPr lang="pl-PL" sz="1200" dirty="0">
              <a:latin typeface="Raleway" panose="020B0604020202020204" charset="-18"/>
            </a:endParaRPr>
          </a:p>
          <a:p>
            <a:pPr marL="457200" indent="-457200" algn="just">
              <a:buAutoNum type="arabicPeriod"/>
            </a:pPr>
            <a:r>
              <a:rPr lang="pl-PL" sz="1200" dirty="0">
                <a:latin typeface="Raleway" panose="020B0604020202020204" charset="-18"/>
              </a:rPr>
              <a:t>Pożarem lub wybuchem, jeżeli nie jest możliwe przeprowadzenie akcji gaśniczo – ratunkowej przy pomocy podręcznego sprzętu gaśniczego,</a:t>
            </a:r>
          </a:p>
          <a:p>
            <a:pPr marL="457200" indent="-457200" algn="just">
              <a:buAutoNum type="arabicPeriod"/>
            </a:pPr>
            <a:endParaRPr lang="pl-PL" sz="1200" dirty="0">
              <a:latin typeface="Raleway" panose="020B0604020202020204" charset="-18"/>
            </a:endParaRPr>
          </a:p>
          <a:p>
            <a:pPr marL="457200" indent="-457200" algn="just">
              <a:buAutoNum type="arabicPeriod"/>
            </a:pPr>
            <a:r>
              <a:rPr lang="pl-PL" sz="1200" dirty="0">
                <a:latin typeface="Raleway" panose="020B0604020202020204" charset="-18"/>
              </a:rPr>
              <a:t>Aktem terrorystycznym, w tym w związku z uzyskaniem informacji o podłożeniu ładunku wybuchowego lub innych materiałów niebezpiecznych dla życia i zdrowia ludzi,</a:t>
            </a:r>
          </a:p>
          <a:p>
            <a:pPr marL="457200" indent="-457200" algn="just">
              <a:buAutoNum type="arabicPeriod"/>
            </a:pPr>
            <a:endParaRPr lang="pl-PL" sz="1200" dirty="0">
              <a:latin typeface="Raleway" panose="020B0604020202020204" charset="-18"/>
            </a:endParaRPr>
          </a:p>
          <a:p>
            <a:pPr marL="457200" indent="-457200" algn="just">
              <a:buAutoNum type="arabicPeriod"/>
            </a:pPr>
            <a:r>
              <a:rPr lang="pl-PL" sz="1200" dirty="0">
                <a:latin typeface="Raleway" panose="020B0604020202020204" charset="-18"/>
              </a:rPr>
              <a:t>Skażeniem niebezpiecznym dla życia i zdrowia ludzi,</a:t>
            </a:r>
          </a:p>
          <a:p>
            <a:pPr marL="457200" indent="-457200" algn="just">
              <a:buAutoNum type="arabicPeriod"/>
            </a:pPr>
            <a:endParaRPr lang="pl-PL" sz="1200" dirty="0">
              <a:latin typeface="Raleway" panose="020B0604020202020204" charset="-18"/>
            </a:endParaRPr>
          </a:p>
          <a:p>
            <a:pPr marL="457200" indent="-457200" algn="just">
              <a:buAutoNum type="arabicPeriod"/>
            </a:pPr>
            <a:r>
              <a:rPr lang="pl-PL" sz="1200" dirty="0">
                <a:latin typeface="Raleway" panose="020B0604020202020204" charset="-18"/>
              </a:rPr>
              <a:t>Powodzią,</a:t>
            </a:r>
          </a:p>
          <a:p>
            <a:pPr marL="457200" indent="-457200" algn="just">
              <a:buAutoNum type="arabicPeriod"/>
            </a:pPr>
            <a:endParaRPr lang="pl-PL" sz="1200" dirty="0">
              <a:latin typeface="Raleway" panose="020B0604020202020204" charset="-18"/>
            </a:endParaRPr>
          </a:p>
          <a:p>
            <a:pPr marL="457200" indent="-457200" algn="just">
              <a:buAutoNum type="arabicPeriod"/>
            </a:pPr>
            <a:r>
              <a:rPr lang="pl-PL" sz="1200" dirty="0">
                <a:latin typeface="Raleway" panose="020B0604020202020204" charset="-18"/>
              </a:rPr>
              <a:t>Katastrofą budowlaną.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7D48BDD-A103-49A2-8A9C-83246E984E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318483"/>
      </p:ext>
    </p:extLst>
  </p:cSld>
  <p:clrMapOvr>
    <a:masterClrMapping/>
  </p:clrMapOvr>
  <p:transition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>
                <a:solidFill>
                  <a:schemeClr val="bg2"/>
                </a:solidFill>
              </a:rPr>
              <a:t>Zakres szkolenia wprowadzającego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3179113B-7A63-444C-B034-27EF46480D7D}"/>
              </a:ext>
            </a:extLst>
          </p:cNvPr>
          <p:cNvSpPr/>
          <p:nvPr/>
        </p:nvSpPr>
        <p:spPr>
          <a:xfrm>
            <a:off x="251519" y="1354129"/>
            <a:ext cx="84919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>
                <a:latin typeface="Raleway" panose="020B0604020202020204" charset="-18"/>
              </a:rPr>
              <a:t>Zarządza się ewakuację osób z obiektów Uniwersytetu Zielonogórskiego, której szczegółową procedurę określa Zarządzenie nr 68 Rektora Uniwersytetu Zielonogórskiego z dnia 23 maja 2023 r., które określa m.in. ogólne zasady ewakuacji, postępowanie w przypadku zagrożenia powodującego konieczność ewakuacji, wskazuje osoby odpowiedzialne za podjęcie decyzji o ewakuacji, a także określa jej przebieg.</a:t>
            </a:r>
          </a:p>
          <a:p>
            <a:endParaRPr lang="pl-PL" sz="1200" dirty="0">
              <a:latin typeface="Raleway" panose="020B0604020202020204" charset="-18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F17C584-0F99-450C-9354-E0135B7EC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118669"/>
      </p:ext>
    </p:extLst>
  </p:cSld>
  <p:clrMapOvr>
    <a:masterClrMapping/>
  </p:clrMapOvr>
  <p:transition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399002" y="274009"/>
            <a:ext cx="874014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/>
              <a:t>Postępowanie w sytuacji zagrożenia powodującego konieczność ewakuacji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DA8ED3DD-AC40-4414-AA69-955C7945A657}"/>
              </a:ext>
            </a:extLst>
          </p:cNvPr>
          <p:cNvSpPr/>
          <p:nvPr/>
        </p:nvSpPr>
        <p:spPr>
          <a:xfrm>
            <a:off x="399001" y="1707654"/>
            <a:ext cx="83321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200" dirty="0">
                <a:latin typeface="Raleway" panose="020B0604020202020204" charset="-18"/>
              </a:rPr>
              <a:t>Każda osoba w przypadku powzięcia informacji o pożarze lub innym zagrożeniu powodującym konieczność ewakuacji jest obowiązana powiadomić o tym fakcie właściwe służby, np. straż pożarną, policję lub inne służby ratownicze oraz najbliższego pracownika portierni dla danego obiektu, w którym wystąpiło zagrożenie,</a:t>
            </a:r>
          </a:p>
          <a:p>
            <a:pPr algn="just"/>
            <a:endParaRPr lang="pl-PL" sz="1200" dirty="0">
              <a:latin typeface="Raleway" panose="020B0604020202020204" charset="-18"/>
            </a:endParaRPr>
          </a:p>
          <a:p>
            <a:pPr algn="just"/>
            <a:r>
              <a:rPr lang="pl-PL" sz="1200" dirty="0">
                <a:latin typeface="Raleway" panose="020B0604020202020204" charset="-18"/>
              </a:rPr>
              <a:t>Po uzyskaniu telefonicznego połączenia należy wyraźnie podać: nazwę i adres obiektu, określić co i gdzie się pali, czy występuje zagrożenie życia ludzkiego, nazwisko zgłaszającego i numer telefonu, z którego dokonuje się zgłoszenia.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F65759F-3F9C-419B-B124-C0008267C3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48845"/>
      </p:ext>
    </p:extLst>
  </p:cSld>
  <p:clrMapOvr>
    <a:masterClrMapping/>
  </p:clrMapOvr>
  <p:transition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>
                <a:solidFill>
                  <a:schemeClr val="bg2"/>
                </a:solidFill>
              </a:rPr>
              <a:t>Przebieg ewakuacji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6EBBD737-5DDC-4837-8650-34CD992AE3AB}"/>
              </a:ext>
            </a:extLst>
          </p:cNvPr>
          <p:cNvSpPr/>
          <p:nvPr/>
        </p:nvSpPr>
        <p:spPr>
          <a:xfrm>
            <a:off x="114725" y="1203598"/>
            <a:ext cx="827369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>
                <a:latin typeface="Raleway" panose="020B0604020202020204" charset="-18"/>
              </a:rPr>
              <a:t>Osoby ewakuowane zobowiązane są do stosowania się do poleceń straży pożarnej, policji lub innych służb ratowniczych oraz pozostałych osób odpowiedzialnych za ewakuację,</a:t>
            </a:r>
          </a:p>
          <a:p>
            <a:endParaRPr lang="pl-PL" sz="1200" dirty="0">
              <a:latin typeface="Raleway" panose="020B0604020202020204" charset="-18"/>
            </a:endParaRPr>
          </a:p>
          <a:p>
            <a:r>
              <a:rPr lang="pl-PL" sz="1200" dirty="0">
                <a:latin typeface="Raleway" panose="020B0604020202020204" charset="-18"/>
              </a:rPr>
              <a:t>Po podjęciu decyzji o ewakuacji, osoby przebywające w obiekcie zobowiązane są do:</a:t>
            </a:r>
          </a:p>
          <a:p>
            <a:pPr marL="457200" indent="-457200">
              <a:buAutoNum type="arabicPeriod"/>
            </a:pPr>
            <a:r>
              <a:rPr lang="pl-PL" sz="1200" dirty="0">
                <a:latin typeface="Raleway" panose="020B0604020202020204" charset="-18"/>
              </a:rPr>
              <a:t>Przerwania wykonywanych czynności,</a:t>
            </a:r>
          </a:p>
          <a:p>
            <a:pPr marL="457200" indent="-457200">
              <a:buAutoNum type="arabicPeriod"/>
            </a:pPr>
            <a:endParaRPr lang="pl-PL" sz="1200" dirty="0">
              <a:latin typeface="Raleway" panose="020B0604020202020204" charset="-18"/>
            </a:endParaRPr>
          </a:p>
          <a:p>
            <a:pPr marL="457200" indent="-457200">
              <a:buAutoNum type="arabicPeriod"/>
            </a:pPr>
            <a:r>
              <a:rPr lang="pl-PL" sz="1200" dirty="0">
                <a:latin typeface="Raleway" panose="020B0604020202020204" charset="-18"/>
              </a:rPr>
              <a:t>Wyjścia z pomieszczeń w których aktualnie prowadziły prace, pamiętając aby nie zamykać pomieszczeń po ich opuszczeniu,  pozostawiając klucz w zamku po stronie zewnętrznej,</a:t>
            </a:r>
          </a:p>
          <a:p>
            <a:pPr marL="457200" indent="-457200">
              <a:buAutoNum type="arabicPeriod"/>
            </a:pPr>
            <a:endParaRPr lang="pl-PL" sz="1200" dirty="0">
              <a:latin typeface="Raleway" panose="020B0604020202020204" charset="-18"/>
            </a:endParaRPr>
          </a:p>
          <a:p>
            <a:pPr marL="457200" indent="-457200">
              <a:buAutoNum type="arabicPeriod"/>
            </a:pPr>
            <a:r>
              <a:rPr lang="pl-PL" sz="1200" dirty="0">
                <a:latin typeface="Raleway" panose="020B0604020202020204" charset="-18"/>
              </a:rPr>
              <a:t>Skierowania się w sposób uporządkowany do najbliższej klatki schodowej,</a:t>
            </a:r>
          </a:p>
          <a:p>
            <a:pPr marL="457200" indent="-457200">
              <a:buAutoNum type="arabicPeriod"/>
            </a:pPr>
            <a:endParaRPr lang="pl-PL" sz="1200" dirty="0">
              <a:latin typeface="Raleway" panose="020B0604020202020204" charset="-18"/>
            </a:endParaRPr>
          </a:p>
          <a:p>
            <a:pPr marL="457200" indent="-457200">
              <a:buAutoNum type="arabicPeriod"/>
            </a:pPr>
            <a:r>
              <a:rPr lang="pl-PL" sz="1200" dirty="0">
                <a:latin typeface="Raleway" panose="020B0604020202020204" charset="-18"/>
              </a:rPr>
              <a:t>Wyjścia z obiektu i ustawienia się w miejscu zbiórki do ewakuacji,</a:t>
            </a:r>
          </a:p>
          <a:p>
            <a:pPr marL="457200" indent="-457200">
              <a:buAutoNum type="arabicPeriod"/>
            </a:pPr>
            <a:endParaRPr lang="pl-PL" sz="1200" dirty="0">
              <a:latin typeface="Raleway" panose="020B0604020202020204" charset="-18"/>
            </a:endParaRPr>
          </a:p>
          <a:p>
            <a:pPr marL="457200" indent="-457200">
              <a:buAutoNum type="arabicPeriod"/>
            </a:pPr>
            <a:r>
              <a:rPr lang="pl-PL" sz="1200" dirty="0">
                <a:latin typeface="Raleway" panose="020B0604020202020204" charset="-18"/>
              </a:rPr>
              <a:t>Ewakuacja odbywa się zgodnie z oznaczeniami dróg ewakuacyjnych, rozmieszczonych na wszystkich kondygnacjach obiektu, podczas ewakuacji nie ma możliwości korzystania z wind,</a:t>
            </a:r>
          </a:p>
          <a:p>
            <a:pPr marL="457200" indent="-457200">
              <a:buAutoNum type="arabicPeriod"/>
            </a:pPr>
            <a:endParaRPr lang="pl-PL" sz="1200" dirty="0">
              <a:latin typeface="Raleway" panose="020B0604020202020204" charset="-18"/>
            </a:endParaRPr>
          </a:p>
          <a:p>
            <a:pPr marL="457200" indent="-457200">
              <a:buAutoNum type="arabicPeriod"/>
            </a:pPr>
            <a:r>
              <a:rPr lang="pl-PL" sz="1200" dirty="0">
                <a:latin typeface="Raleway" panose="020B0604020202020204" charset="-18"/>
              </a:rPr>
              <a:t>Osoby ewakuowane zbierają się w miejscu zbiórki do ewakuacji i oczekują na dalsze instrukcje.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7F3BA22-4381-4CCD-85DA-821CC6BEA1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pic>
        <p:nvPicPr>
          <p:cNvPr id="10" name="Picture 4" descr="ANd9GcTpeFOMvzmVFuQ6Cl4ABmpfdY82vFs343QIeZLlUKC4wlg_dBcYsQ">
            <a:extLst>
              <a:ext uri="{FF2B5EF4-FFF2-40B4-BE49-F238E27FC236}">
                <a16:creationId xmlns:a16="http://schemas.microsoft.com/office/drawing/2014/main" id="{4567CB12-958E-4415-B4E0-17586D056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911360"/>
            <a:ext cx="884239" cy="96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0FA24E62-4BCE-4E6C-912D-F2F3688C657B}"/>
              </a:ext>
            </a:extLst>
          </p:cNvPr>
          <p:cNvSpPr/>
          <p:nvPr/>
        </p:nvSpPr>
        <p:spPr>
          <a:xfrm flipH="1">
            <a:off x="7452320" y="4896023"/>
            <a:ext cx="1475984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>
                <a:latin typeface="Raleway" pitchFamily="2" charset="-18"/>
              </a:rPr>
              <a:t>Źródło </a:t>
            </a:r>
            <a:r>
              <a:rPr lang="pl-PL" sz="600" i="1" dirty="0">
                <a:latin typeface="Raleway" pitchFamily="2" charset="-18"/>
              </a:rPr>
              <a:t>PN-EN ISO 7010:2020-07</a:t>
            </a:r>
            <a:r>
              <a:rPr lang="pl-PL" sz="600" dirty="0">
                <a:latin typeface="Raleway" pitchFamily="2" charset="-18"/>
              </a:rPr>
              <a:t>: 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879719A-D440-49EB-86FE-BD914F7BC914}"/>
              </a:ext>
            </a:extLst>
          </p:cNvPr>
          <p:cNvSpPr/>
          <p:nvPr/>
        </p:nvSpPr>
        <p:spPr>
          <a:xfrm>
            <a:off x="5762381" y="4589211"/>
            <a:ext cx="257051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dirty="0"/>
              <a:t>Znak miejsce zbiórki do ewakuacji → </a:t>
            </a:r>
          </a:p>
        </p:txBody>
      </p:sp>
    </p:spTree>
    <p:extLst>
      <p:ext uri="{BB962C8B-B14F-4D97-AF65-F5344CB8AC3E}">
        <p14:creationId xmlns:p14="http://schemas.microsoft.com/office/powerpoint/2010/main" val="3598553230"/>
      </p:ext>
    </p:extLst>
  </p:cSld>
  <p:clrMapOvr>
    <a:masterClrMapping/>
  </p:clrMapOvr>
  <p:transition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5"/>
            <a:ext cx="8536700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2000" b="1" dirty="0"/>
              <a:t>Pierwsza pomoc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FFD1B63-2CCB-494D-933B-FA2A568C4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7" y="1203599"/>
            <a:ext cx="4896543" cy="367240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F7F6256-4649-4B34-B8B9-4F871AEB1B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E68F8BE6-EF14-40AB-A481-139EE8157957}"/>
              </a:ext>
            </a:extLst>
          </p:cNvPr>
          <p:cNvSpPr/>
          <p:nvPr/>
        </p:nvSpPr>
        <p:spPr>
          <a:xfrm>
            <a:off x="5292080" y="4799053"/>
            <a:ext cx="266429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/>
              <a:t>Źródło: </a:t>
            </a:r>
            <a:r>
              <a:rPr lang="pl-PL" sz="600" i="1" dirty="0"/>
              <a:t>Politechnika Łódzka  </a:t>
            </a:r>
          </a:p>
        </p:txBody>
      </p:sp>
    </p:spTree>
    <p:extLst>
      <p:ext uri="{BB962C8B-B14F-4D97-AF65-F5344CB8AC3E}">
        <p14:creationId xmlns:p14="http://schemas.microsoft.com/office/powerpoint/2010/main" val="1869556124"/>
      </p:ext>
    </p:extLst>
  </p:cSld>
  <p:clrMapOvr>
    <a:masterClrMapping/>
  </p:clrMapOvr>
  <p:transition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2000" b="1" dirty="0"/>
              <a:t>Oceń przytomność 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16CDBCC7-F8CA-4481-8AD2-34C1DE7B3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133932"/>
            <a:ext cx="4752528" cy="3949723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0B0D2C7-2444-415D-B994-FDBFAAAABD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CE4335C0-7D90-40EE-A29F-67352CE80D98}"/>
              </a:ext>
            </a:extLst>
          </p:cNvPr>
          <p:cNvSpPr/>
          <p:nvPr/>
        </p:nvSpPr>
        <p:spPr>
          <a:xfrm flipH="1">
            <a:off x="5148064" y="3507854"/>
            <a:ext cx="29523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800" dirty="0"/>
          </a:p>
          <a:p>
            <a:endParaRPr lang="pl-PL" sz="800" dirty="0"/>
          </a:p>
          <a:p>
            <a:endParaRPr lang="pl-PL" sz="800" dirty="0"/>
          </a:p>
          <a:p>
            <a:endParaRPr lang="pl-PL" sz="800" dirty="0"/>
          </a:p>
          <a:p>
            <a:endParaRPr lang="pl-PL" sz="800" dirty="0"/>
          </a:p>
          <a:p>
            <a:endParaRPr lang="pl-PL" sz="800" dirty="0"/>
          </a:p>
          <a:p>
            <a:endParaRPr lang="pl-PL" sz="800" dirty="0"/>
          </a:p>
          <a:p>
            <a:endParaRPr lang="pl-PL" sz="800" dirty="0"/>
          </a:p>
          <a:p>
            <a:endParaRPr lang="pl-PL" sz="800" dirty="0"/>
          </a:p>
          <a:p>
            <a:endParaRPr lang="pl-PL" sz="800" dirty="0"/>
          </a:p>
          <a:p>
            <a:endParaRPr lang="pl-PL" sz="800" dirty="0"/>
          </a:p>
          <a:p>
            <a:r>
              <a:rPr lang="pl-PL" sz="600" dirty="0"/>
              <a:t>Źródło: </a:t>
            </a:r>
            <a:r>
              <a:rPr lang="pl-PL" sz="600" i="1" dirty="0"/>
              <a:t>Politechnika Łódzka  </a:t>
            </a:r>
          </a:p>
        </p:txBody>
      </p:sp>
    </p:spTree>
    <p:extLst>
      <p:ext uri="{BB962C8B-B14F-4D97-AF65-F5344CB8AC3E}">
        <p14:creationId xmlns:p14="http://schemas.microsoft.com/office/powerpoint/2010/main" val="2377716389"/>
      </p:ext>
    </p:extLst>
  </p:cSld>
  <p:clrMapOvr>
    <a:masterClrMapping/>
  </p:clrMapOvr>
  <p:transition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2000" b="1" dirty="0"/>
              <a:t>Wołaj</a:t>
            </a:r>
            <a:r>
              <a:rPr lang="pl-PL" sz="1400" b="1" dirty="0"/>
              <a:t> </a:t>
            </a:r>
            <a:r>
              <a:rPr lang="pl-PL" sz="2000" b="1" dirty="0"/>
              <a:t>o pomoc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D5BCDF69-55AE-42BF-9D52-0F4A7F541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70" y="1203598"/>
            <a:ext cx="5035526" cy="393990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4C42660-72C9-4FF1-B898-9665608CD2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E34A68FA-2B7D-46E7-9366-31EDBE3EF35B}"/>
              </a:ext>
            </a:extLst>
          </p:cNvPr>
          <p:cNvSpPr/>
          <p:nvPr/>
        </p:nvSpPr>
        <p:spPr>
          <a:xfrm flipH="1">
            <a:off x="5436096" y="4853683"/>
            <a:ext cx="199592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/>
              <a:t>Źródło: </a:t>
            </a:r>
            <a:r>
              <a:rPr lang="pl-PL" sz="600" i="1" dirty="0"/>
              <a:t>Politechnika Łódzka  </a:t>
            </a:r>
          </a:p>
        </p:txBody>
      </p:sp>
    </p:spTree>
    <p:extLst>
      <p:ext uri="{BB962C8B-B14F-4D97-AF65-F5344CB8AC3E}">
        <p14:creationId xmlns:p14="http://schemas.microsoft.com/office/powerpoint/2010/main" val="1260773591"/>
      </p:ext>
    </p:extLst>
  </p:cSld>
  <p:clrMapOvr>
    <a:masterClrMapping/>
  </p:clrMapOvr>
  <p:transition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2000" b="1" dirty="0"/>
              <a:t>Udrożnij drogi oddechowe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CBF91F2-8EF9-4B85-AD7F-AACEEAD2C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25" y="1203598"/>
            <a:ext cx="5537395" cy="393990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6C74FD0-004C-40A7-A420-1A6BEC8E11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0DFB3868-4F74-4453-910B-07A4DDFFAF4C}"/>
              </a:ext>
            </a:extLst>
          </p:cNvPr>
          <p:cNvSpPr/>
          <p:nvPr/>
        </p:nvSpPr>
        <p:spPr>
          <a:xfrm>
            <a:off x="5555997" y="4823757"/>
            <a:ext cx="1176925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600" dirty="0"/>
              <a:t>Źródło: </a:t>
            </a:r>
            <a:r>
              <a:rPr lang="pl-PL" sz="600" i="1" dirty="0"/>
              <a:t>Politechnika Łódzka  </a:t>
            </a:r>
          </a:p>
        </p:txBody>
      </p:sp>
    </p:spTree>
    <p:extLst>
      <p:ext uri="{BB962C8B-B14F-4D97-AF65-F5344CB8AC3E}">
        <p14:creationId xmlns:p14="http://schemas.microsoft.com/office/powerpoint/2010/main" val="1091117889"/>
      </p:ext>
    </p:extLst>
  </p:cSld>
  <p:clrMapOvr>
    <a:masterClrMapping/>
  </p:clrMapOvr>
  <p:transition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29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2000" b="1" dirty="0"/>
              <a:t>Oceń oddech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01B431D0-01A6-4536-96EF-EB17F3690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275606"/>
            <a:ext cx="5832648" cy="223224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727889F4-EEC3-49B2-AB56-FADC4CA21C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34" y="3546419"/>
            <a:ext cx="5940152" cy="1597081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8FA90FA-9D31-4D8B-8647-5485AB819B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8E3FFA21-783B-4CE6-A98C-956A85A636C0}"/>
              </a:ext>
            </a:extLst>
          </p:cNvPr>
          <p:cNvSpPr/>
          <p:nvPr/>
        </p:nvSpPr>
        <p:spPr>
          <a:xfrm>
            <a:off x="5913356" y="4853683"/>
            <a:ext cx="1176925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600" dirty="0"/>
              <a:t>Źródło: </a:t>
            </a:r>
            <a:r>
              <a:rPr lang="pl-PL" sz="600" i="1" dirty="0"/>
              <a:t>Politechnika Łódzka  </a:t>
            </a:r>
          </a:p>
        </p:txBody>
      </p:sp>
    </p:spTree>
    <p:extLst>
      <p:ext uri="{BB962C8B-B14F-4D97-AF65-F5344CB8AC3E}">
        <p14:creationId xmlns:p14="http://schemas.microsoft.com/office/powerpoint/2010/main" val="1918074740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8;p12"/>
          <p:cNvSpPr txBox="1">
            <a:spLocks/>
          </p:cNvSpPr>
          <p:nvPr/>
        </p:nvSpPr>
        <p:spPr>
          <a:xfrm>
            <a:off x="201650" y="418025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400"/>
              <a:buFont typeface="Raleway"/>
              <a:buNone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srgbClr val="2185C5"/>
                </a:solidFill>
                <a:effectLst/>
                <a:uLnTx/>
                <a:uFillTx/>
                <a:latin typeface="Raleway"/>
                <a:sym typeface="Raleway"/>
              </a:rPr>
              <a:t>Cele ogólne i szczegółowe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158"/>
            <a:ext cx="8740140" cy="91440"/>
          </a:xfrm>
          <a:prstGeom prst="rect">
            <a:avLst/>
          </a:prstGeom>
        </p:spPr>
      </p:pic>
      <p:sp>
        <p:nvSpPr>
          <p:cNvPr id="11" name="Prostokąt 10"/>
          <p:cNvSpPr/>
          <p:nvPr/>
        </p:nvSpPr>
        <p:spPr>
          <a:xfrm>
            <a:off x="107504" y="1406145"/>
            <a:ext cx="8928992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604020202020204" charset="-18"/>
                <a:cs typeface="Arial"/>
                <a:sym typeface="Arial"/>
              </a:rPr>
              <a:t>Cele ogólne szkolenia: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604020202020204" charset="-18"/>
                <a:cs typeface="Arial"/>
                <a:sym typeface="Arial"/>
              </a:rPr>
              <a:t>Zapoznanie z podstawowymi przepisami </a:t>
            </a:r>
            <a:r>
              <a:rPr lang="pl-PL" sz="1200" dirty="0">
                <a:latin typeface="Raleway" panose="020B0604020202020204" charset="-18"/>
              </a:rPr>
              <a:t>i zasadami </a:t>
            </a: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604020202020204" charset="-18"/>
                <a:cs typeface="Arial"/>
                <a:sym typeface="Arial"/>
              </a:rPr>
              <a:t>bezpieczeństwa i higieny pracy  oraz </a:t>
            </a:r>
            <a:r>
              <a:rPr lang="pl-PL" sz="1200" dirty="0">
                <a:latin typeface="Raleway" panose="020B0604020202020204" charset="-18"/>
              </a:rPr>
              <a:t>ochroną przeciwpożarową    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604020202020204" charset="-18"/>
                <a:cs typeface="Arial"/>
                <a:sym typeface="Arial"/>
              </a:rPr>
              <a:t>Cele szczegółowe: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604020202020204" charset="-18"/>
                <a:cs typeface="Arial"/>
                <a:sym typeface="Arial"/>
              </a:rPr>
              <a:t>Zapoznanie z przepisami </a:t>
            </a:r>
            <a:r>
              <a:rPr lang="pl-PL" sz="1200" dirty="0">
                <a:latin typeface="Raleway" panose="020B0604020202020204" charset="-18"/>
              </a:rPr>
              <a:t>i </a:t>
            </a: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604020202020204" charset="-18"/>
                <a:cs typeface="Arial"/>
                <a:sym typeface="Arial"/>
              </a:rPr>
              <a:t>zasadami bezpieczeństwa i higieny pracy oraz</a:t>
            </a:r>
            <a:r>
              <a:rPr kumimoji="0" lang="pl-PL" sz="1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604020202020204" charset="-18"/>
                <a:cs typeface="Arial"/>
                <a:sym typeface="Arial"/>
              </a:rPr>
              <a:t> ochroną przeciwpożarową</a:t>
            </a:r>
            <a:r>
              <a:rPr lang="pl-PL" sz="1200" dirty="0">
                <a:latin typeface="Raleway" panose="020B0604020202020204" charset="-18"/>
              </a:rPr>
              <a:t>.</a:t>
            </a:r>
            <a:endParaRPr kumimoji="0" lang="pl-PL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anose="020B0604020202020204" charset="-18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l-PL" sz="1200" dirty="0">
                <a:latin typeface="Raleway" panose="020B0604020202020204" charset="-18"/>
              </a:rPr>
              <a:t>Zapoznanie z zasadami udzielania pierwszej pomocy.</a:t>
            </a:r>
            <a:endParaRPr kumimoji="0" lang="pl-PL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anose="020B0604020202020204" charset="-18"/>
              <a:cs typeface="Arial"/>
              <a:sym typeface="Arial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19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30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5"/>
            <a:ext cx="8536700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2000" b="1" dirty="0"/>
              <a:t>Alarmowanie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F812257A-FDF5-4F53-8DB7-B68EB02F3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275606"/>
            <a:ext cx="5616624" cy="386499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3A2FEAE3-8939-4EB2-9335-98F959206D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A5353ED8-A053-4DBA-A412-418B0270804F}"/>
              </a:ext>
            </a:extLst>
          </p:cNvPr>
          <p:cNvSpPr/>
          <p:nvPr/>
        </p:nvSpPr>
        <p:spPr>
          <a:xfrm>
            <a:off x="5785118" y="4876005"/>
            <a:ext cx="119295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600" dirty="0"/>
              <a:t>Źródło</a:t>
            </a:r>
            <a:r>
              <a:rPr lang="pl-PL" sz="800" dirty="0"/>
              <a:t>: </a:t>
            </a:r>
            <a:r>
              <a:rPr lang="pl-PL" sz="600" i="1" dirty="0"/>
              <a:t>Politechnika Łódzka  </a:t>
            </a:r>
          </a:p>
        </p:txBody>
      </p:sp>
    </p:spTree>
    <p:extLst>
      <p:ext uri="{BB962C8B-B14F-4D97-AF65-F5344CB8AC3E}">
        <p14:creationId xmlns:p14="http://schemas.microsoft.com/office/powerpoint/2010/main" val="1682739922"/>
      </p:ext>
    </p:extLst>
  </p:cSld>
  <p:clrMapOvr>
    <a:masterClrMapping/>
  </p:clrMapOvr>
  <p:transition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31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2000" b="1" dirty="0"/>
              <a:t>30 uciśnięć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F5E4FFA4-C0A9-4A3C-90B6-CF61D16DB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31" y="1190485"/>
            <a:ext cx="5239294" cy="3939902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865D078A-8E69-42A5-8D98-C467C398C96B}"/>
              </a:ext>
            </a:extLst>
          </p:cNvPr>
          <p:cNvSpPr/>
          <p:nvPr/>
        </p:nvSpPr>
        <p:spPr>
          <a:xfrm>
            <a:off x="5364088" y="4833590"/>
            <a:ext cx="1176925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600" dirty="0"/>
              <a:t>Źródło: </a:t>
            </a:r>
            <a:r>
              <a:rPr lang="pl-PL" sz="600" i="1" dirty="0"/>
              <a:t>Politechnika Łódzka  </a:t>
            </a:r>
          </a:p>
        </p:txBody>
      </p:sp>
    </p:spTree>
    <p:extLst>
      <p:ext uri="{BB962C8B-B14F-4D97-AF65-F5344CB8AC3E}">
        <p14:creationId xmlns:p14="http://schemas.microsoft.com/office/powerpoint/2010/main" val="1530989646"/>
      </p:ext>
    </p:extLst>
  </p:cSld>
  <p:clrMapOvr>
    <a:masterClrMapping/>
  </p:clrMapOvr>
  <p:transition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32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2000" b="1" dirty="0"/>
              <a:t>2 oddechy ratunkowe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ED66375-59D9-4800-95E1-FFB8388BA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323396"/>
            <a:ext cx="5112568" cy="3573645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CB8495E-23B2-42B2-BCB6-C38117671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208" y="1569855"/>
            <a:ext cx="1440160" cy="1597016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7F0A4CA-78A4-462A-AC7A-077AE9D631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ED775623-5C72-4451-8567-9A5B993895C0}"/>
              </a:ext>
            </a:extLst>
          </p:cNvPr>
          <p:cNvSpPr/>
          <p:nvPr/>
        </p:nvSpPr>
        <p:spPr>
          <a:xfrm>
            <a:off x="6957389" y="4853683"/>
            <a:ext cx="1176925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600" dirty="0"/>
              <a:t>Źródło: </a:t>
            </a:r>
            <a:r>
              <a:rPr lang="pl-PL" sz="600" i="1" dirty="0"/>
              <a:t>Politechnika Łódzka  </a:t>
            </a:r>
          </a:p>
        </p:txBody>
      </p:sp>
    </p:spTree>
    <p:extLst>
      <p:ext uri="{BB962C8B-B14F-4D97-AF65-F5344CB8AC3E}">
        <p14:creationId xmlns:p14="http://schemas.microsoft.com/office/powerpoint/2010/main" val="1465459641"/>
      </p:ext>
    </p:extLst>
  </p:cSld>
  <p:clrMapOvr>
    <a:masterClrMapping/>
  </p:clrMapOvr>
  <p:transition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33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2000" b="1" dirty="0"/>
              <a:t>Uruchom AED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FB8BD4F5-B57F-4BF6-8375-3C68B52CC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7" y="1203598"/>
            <a:ext cx="5832647" cy="388438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710C29E-70B8-4545-9E83-6715A6AF64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1CFA9E7-E610-4053-9DBD-F3142E014687}"/>
              </a:ext>
            </a:extLst>
          </p:cNvPr>
          <p:cNvSpPr/>
          <p:nvPr/>
        </p:nvSpPr>
        <p:spPr>
          <a:xfrm>
            <a:off x="6084168" y="4804577"/>
            <a:ext cx="12057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800" dirty="0"/>
              <a:t> </a:t>
            </a:r>
            <a:r>
              <a:rPr lang="pl-PL" sz="600" dirty="0"/>
              <a:t>Źródło: </a:t>
            </a:r>
            <a:r>
              <a:rPr lang="pl-PL" sz="600" i="1" dirty="0"/>
              <a:t>Politechnika Łódzka  </a:t>
            </a:r>
          </a:p>
        </p:txBody>
      </p:sp>
    </p:spTree>
    <p:extLst>
      <p:ext uri="{BB962C8B-B14F-4D97-AF65-F5344CB8AC3E}">
        <p14:creationId xmlns:p14="http://schemas.microsoft.com/office/powerpoint/2010/main" val="2540096849"/>
      </p:ext>
    </p:extLst>
  </p:cSld>
  <p:clrMapOvr>
    <a:masterClrMapping/>
  </p:clrMapOvr>
  <p:transition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34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194475" y="133067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2000" b="1" dirty="0"/>
              <a:t>Postępuj zgodnie z poleceniami głosowymi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0AD0FF0-3410-403E-BC5E-FDC1ECA65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9" y="1275606"/>
            <a:ext cx="5544615" cy="373482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84F969C-C598-4FDC-BD23-E05497632E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FF86A859-CE39-4F9F-8E46-DE023E9DCCC1}"/>
              </a:ext>
            </a:extLst>
          </p:cNvPr>
          <p:cNvSpPr/>
          <p:nvPr/>
        </p:nvSpPr>
        <p:spPr>
          <a:xfrm>
            <a:off x="5797954" y="4853683"/>
            <a:ext cx="1176925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l-PL" sz="600" dirty="0"/>
              <a:t>Źródło: </a:t>
            </a:r>
            <a:r>
              <a:rPr lang="pl-PL" sz="600" i="1" dirty="0"/>
              <a:t>Politechnika Łódzka  </a:t>
            </a:r>
          </a:p>
        </p:txBody>
      </p:sp>
    </p:spTree>
    <p:extLst>
      <p:ext uri="{BB962C8B-B14F-4D97-AF65-F5344CB8AC3E}">
        <p14:creationId xmlns:p14="http://schemas.microsoft.com/office/powerpoint/2010/main" val="3791481336"/>
      </p:ext>
    </p:extLst>
  </p:cSld>
  <p:clrMapOvr>
    <a:masterClrMapping/>
  </p:clrMapOvr>
  <p:transition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>
            <a:spLocks noGrp="1"/>
          </p:cNvSpPr>
          <p:nvPr>
            <p:ph type="ctrTitle"/>
          </p:nvPr>
        </p:nvSpPr>
        <p:spPr>
          <a:xfrm>
            <a:off x="35496" y="1059582"/>
            <a:ext cx="9073008" cy="25202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pl-PL" sz="4400" b="1" dirty="0"/>
              <a:t>Dziękujemy za uwagę</a:t>
            </a:r>
            <a:br>
              <a:rPr lang="pl-PL" sz="4400" b="1" dirty="0"/>
            </a:br>
            <a:br>
              <a:rPr lang="pl-PL" sz="4400" b="1" dirty="0"/>
            </a:br>
            <a:r>
              <a:rPr lang="pl-PL" sz="1600" b="1" dirty="0"/>
              <a:t>kontakt: bhp@adm.uz.zgora.pl</a:t>
            </a:r>
            <a:endParaRPr lang="pl-PL" sz="4400" b="1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10893"/>
            <a:ext cx="1620000" cy="29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/>
              <a:t>Istota bezpieczeństwa i higieny pracy – podstawowe pojęcia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71076FA-AA18-4326-91B6-052D33BB66BB}"/>
              </a:ext>
            </a:extLst>
          </p:cNvPr>
          <p:cNvSpPr txBox="1"/>
          <p:nvPr/>
        </p:nvSpPr>
        <p:spPr>
          <a:xfrm>
            <a:off x="383279" y="1347614"/>
            <a:ext cx="8347896" cy="2593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200" b="1" dirty="0">
                <a:latin typeface="Raleway" panose="020B0604020202020204" charset="-18"/>
              </a:rPr>
              <a:t>BEZPIECZEŃSTWO I HIGIENA PRACY </a:t>
            </a:r>
          </a:p>
          <a:p>
            <a:pPr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Stan warunków i organizacji pracy oraz zachowań pracowników zapewniający wymagany poziom ochrony zdrowia i życia przed zagrożeniami występującymi w środowisku pracy. </a:t>
            </a:r>
          </a:p>
          <a:p>
            <a:pPr algn="r">
              <a:lnSpc>
                <a:spcPct val="150000"/>
              </a:lnSpc>
            </a:pPr>
            <a:r>
              <a:rPr lang="pl-PL" sz="1200" b="1" dirty="0">
                <a:latin typeface="Raleway" panose="020B0604020202020204" charset="-18"/>
              </a:rPr>
              <a:t>Norma PN-N-1801:2004</a:t>
            </a:r>
          </a:p>
          <a:p>
            <a:pPr algn="just">
              <a:lnSpc>
                <a:spcPct val="150000"/>
              </a:lnSpc>
            </a:pPr>
            <a:r>
              <a:rPr lang="pl-PL" sz="1200" dirty="0">
                <a:latin typeface="Raleway" panose="020B0604020202020204" charset="-18"/>
              </a:rPr>
              <a:t>Ogół norm prawnych oraz środków badawczych, organizacyjnych i technicznych mających na celu stworzenie pracownikowi takich warunków pracy, aby mógł on wykonywać pracę w sposób produktywny, bez narażania go na nieuzasadnione ryzyko wypadku lub choroby zawodowej oraz nadmierne obciążenie fizyczne i psychiczne. </a:t>
            </a:r>
          </a:p>
          <a:p>
            <a:pPr algn="r">
              <a:lnSpc>
                <a:spcPct val="150000"/>
              </a:lnSpc>
            </a:pPr>
            <a:r>
              <a:rPr lang="pl-PL" sz="1200" b="1" dirty="0">
                <a:latin typeface="Raleway" panose="020B0604020202020204" charset="-18"/>
              </a:rPr>
              <a:t>Centralny Instytut Ochrony Pracy</a:t>
            </a:r>
          </a:p>
          <a:p>
            <a:pPr algn="just">
              <a:lnSpc>
                <a:spcPct val="150000"/>
              </a:lnSpc>
            </a:pPr>
            <a:endParaRPr lang="pl-PL" dirty="0">
              <a:latin typeface="Raleway" panose="020B0604020202020204" charset="-18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964E698-7DDF-4DE2-A7E6-09FB448779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56537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/>
              <a:t>Źródła prawa pracy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68986ED-EA61-4997-8958-855F60637ED3}"/>
              </a:ext>
            </a:extLst>
          </p:cNvPr>
          <p:cNvSpPr/>
          <p:nvPr/>
        </p:nvSpPr>
        <p:spPr>
          <a:xfrm>
            <a:off x="412825" y="1125200"/>
            <a:ext cx="6445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8341016-8B21-4C4B-A0ED-4B7C0CFBF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31" y="1547310"/>
            <a:ext cx="7564719" cy="235968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9E8ADC2-6909-4A56-A484-519A99BD1E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pic>
        <p:nvPicPr>
          <p:cNvPr id="1026" name="Picture 2" descr="prawo-pracy-szkolenie-bhp-ppoz-warszawa - Usługi BHP | Szkolenia BHP | bhp  i ppoż. Warszawa">
            <a:extLst>
              <a:ext uri="{FF2B5EF4-FFF2-40B4-BE49-F238E27FC236}">
                <a16:creationId xmlns:a16="http://schemas.microsoft.com/office/drawing/2014/main" id="{1DB1D70D-BDD2-4047-AA40-5FFD3F544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50693"/>
            <a:ext cx="3600400" cy="233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B421A4BE-277B-4058-B46B-FAC99D8B425B}"/>
              </a:ext>
            </a:extLst>
          </p:cNvPr>
          <p:cNvSpPr/>
          <p:nvPr/>
        </p:nvSpPr>
        <p:spPr>
          <a:xfrm>
            <a:off x="5148064" y="4711685"/>
            <a:ext cx="345638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/>
              <a:t>Źródło</a:t>
            </a:r>
            <a:r>
              <a:rPr lang="pl-PL" sz="800" dirty="0"/>
              <a:t>: </a:t>
            </a:r>
            <a:r>
              <a:rPr lang="pl-PL" sz="600" i="1" dirty="0"/>
              <a:t>https://www.google.com/search?q=prawo+pracy+bhp+obrazki+do+szkolenia)</a:t>
            </a:r>
          </a:p>
        </p:txBody>
      </p:sp>
    </p:spTree>
    <p:extLst>
      <p:ext uri="{BB962C8B-B14F-4D97-AF65-F5344CB8AC3E}">
        <p14:creationId xmlns:p14="http://schemas.microsoft.com/office/powerpoint/2010/main" val="1513905489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>
                <a:solidFill>
                  <a:schemeClr val="bg2"/>
                </a:solidFill>
              </a:rPr>
              <a:t>Wymagania szczegółowe dla Zleceniobiorców/Wykonawców umów cywilnoprawnych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68986ED-EA61-4997-8958-855F60637ED3}"/>
              </a:ext>
            </a:extLst>
          </p:cNvPr>
          <p:cNvSpPr/>
          <p:nvPr/>
        </p:nvSpPr>
        <p:spPr>
          <a:xfrm>
            <a:off x="412825" y="1125200"/>
            <a:ext cx="6445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1200" dirty="0"/>
          </a:p>
          <a:p>
            <a:endParaRPr lang="pl-PL" sz="1200" dirty="0"/>
          </a:p>
          <a:p>
            <a:endParaRPr lang="pl-PL" sz="1200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FF8813A-8F54-4F98-BC9E-0EED2019C438}"/>
              </a:ext>
            </a:extLst>
          </p:cNvPr>
          <p:cNvSpPr/>
          <p:nvPr/>
        </p:nvSpPr>
        <p:spPr>
          <a:xfrm>
            <a:off x="206731" y="1784574"/>
            <a:ext cx="77496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200" dirty="0">
                <a:latin typeface="Raleway" panose="020B0604020202020204" charset="-18"/>
              </a:rPr>
              <a:t>Przed podjęciem prac określonych w umowie, zawartej pomiędzy Uniwersytetem Zielonogórskim a</a:t>
            </a:r>
          </a:p>
          <a:p>
            <a:pPr algn="just"/>
            <a:endParaRPr lang="pl-PL" sz="1200" dirty="0">
              <a:latin typeface="Raleway" panose="020B0604020202020204" charset="-18"/>
            </a:endParaRPr>
          </a:p>
          <a:p>
            <a:pPr algn="just"/>
            <a:r>
              <a:rPr lang="pl-PL" sz="1200" dirty="0">
                <a:latin typeface="Raleway" panose="020B0604020202020204" charset="-18"/>
              </a:rPr>
              <a:t> Zleceniobiorcą/ Wykonawcą, których potrzeba realizacji związana  jest z funkcjonowaniem Uczelni,</a:t>
            </a:r>
          </a:p>
          <a:p>
            <a:pPr algn="just"/>
            <a:endParaRPr lang="pl-PL" sz="1200" dirty="0">
              <a:latin typeface="Raleway" panose="020B0604020202020204" charset="-18"/>
            </a:endParaRPr>
          </a:p>
          <a:p>
            <a:pPr algn="just"/>
            <a:r>
              <a:rPr lang="pl-PL" sz="1200" dirty="0">
                <a:latin typeface="Raleway" panose="020B0604020202020204" charset="-18"/>
              </a:rPr>
              <a:t> wszyscy pracownicy Zleceniobiorcy/ Wykonawcy, zobowiązani są przejść szkolenie wprowadzające z</a:t>
            </a:r>
          </a:p>
          <a:p>
            <a:pPr algn="just"/>
            <a:endParaRPr lang="pl-PL" sz="1200" dirty="0">
              <a:latin typeface="Raleway" panose="020B0604020202020204" charset="-18"/>
            </a:endParaRPr>
          </a:p>
          <a:p>
            <a:pPr algn="just"/>
            <a:r>
              <a:rPr lang="pl-PL" sz="1200" dirty="0">
                <a:latin typeface="Raleway" panose="020B0604020202020204" charset="-18"/>
              </a:rPr>
              <a:t> zakresu bhp i ppoż.,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9752621-8A76-476B-8EA1-CF947223AB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42659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>
                <a:latin typeface="Raleway" panose="020B0604020202020204" charset="-18"/>
              </a:rPr>
              <a:t>Obowiązki pracodawcy w zakresie BHP wobec osób zatrudnionych na innej podstawie niż stosunek pracy </a:t>
            </a:r>
            <a:endParaRPr lang="pl-PL" sz="1400" b="1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71076FA-AA18-4326-91B6-052D33BB66BB}"/>
              </a:ext>
            </a:extLst>
          </p:cNvPr>
          <p:cNvSpPr txBox="1"/>
          <p:nvPr/>
        </p:nvSpPr>
        <p:spPr>
          <a:xfrm>
            <a:off x="383279" y="1347614"/>
            <a:ext cx="7357073" cy="3363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100" b="1" dirty="0">
                <a:latin typeface="Raleway" panose="020B0604020202020204" charset="-18"/>
              </a:rPr>
              <a:t>Art</a:t>
            </a:r>
            <a:r>
              <a:rPr lang="pl-PL" sz="1100" dirty="0">
                <a:latin typeface="Raleway" panose="020B0604020202020204" charset="-18"/>
              </a:rPr>
              <a:t>.  </a:t>
            </a:r>
            <a:r>
              <a:rPr lang="pl-PL" sz="1100" b="1" dirty="0">
                <a:latin typeface="Raleway" panose="020B0604020202020204" charset="-18"/>
              </a:rPr>
              <a:t>304.</a:t>
            </a:r>
            <a:r>
              <a:rPr lang="pl-PL" sz="1100" dirty="0">
                <a:latin typeface="Raleway" panose="020B0604020202020204" charset="-18"/>
              </a:rPr>
              <a:t> §  1 Pracodawca jest obowiązany zapewnić bezpieczne i higieniczne warunki pracy, o których mowa w art. 207 § 2, osobom fizycznym wykonującym pracę na innej podstawie niż stosunek pracy w zakładzie pracy lub w miejscu wyznaczonym przez pracodawcę, a także osobom prowadzącym w zakładzie pracy lub w miejscu wyznaczonym przez pracodawcę na własny rachunek działalność gospodarczą.</a:t>
            </a:r>
          </a:p>
          <a:p>
            <a:pPr algn="just">
              <a:lnSpc>
                <a:spcPct val="150000"/>
              </a:lnSpc>
            </a:pPr>
            <a:r>
              <a:rPr lang="pl-PL" sz="1100" dirty="0">
                <a:latin typeface="Raleway" panose="020B0604020202020204" charset="-18"/>
              </a:rPr>
              <a:t>§  2. Pracodawca jest obowiązany zapewnić bezpieczne i higieniczne warunki zajęć odbywanych na terenie zakładu pracy przez studentów i uczniów niebędących jego pracownikami.</a:t>
            </a:r>
          </a:p>
          <a:p>
            <a:pPr algn="just">
              <a:lnSpc>
                <a:spcPct val="150000"/>
              </a:lnSpc>
            </a:pPr>
            <a:r>
              <a:rPr lang="pl-PL" sz="1100" dirty="0">
                <a:latin typeface="Raleway" panose="020B0604020202020204" charset="-18"/>
              </a:rPr>
              <a:t>§ 3. Obowiązki określone w art. 207 § 2 stosuje się odpowiednio do przedsiębiorców niebędących pracodawcami, organizujących pracę wykonywaną przez osoby fizyczne:</a:t>
            </a:r>
          </a:p>
          <a:p>
            <a:pPr algn="just">
              <a:lnSpc>
                <a:spcPct val="150000"/>
              </a:lnSpc>
            </a:pPr>
            <a:r>
              <a:rPr lang="pl-PL" sz="1100" dirty="0">
                <a:latin typeface="Raleway" panose="020B0604020202020204" charset="-18"/>
              </a:rPr>
              <a:t>1) na innej podstawie niż stosunek pracy;</a:t>
            </a:r>
          </a:p>
          <a:p>
            <a:pPr algn="just">
              <a:lnSpc>
                <a:spcPct val="150000"/>
              </a:lnSpc>
            </a:pPr>
            <a:r>
              <a:rPr lang="pl-PL" sz="1100" dirty="0">
                <a:latin typeface="Raleway" panose="020B0604020202020204" charset="-18"/>
              </a:rPr>
              <a:t>2) prowadzące na własny rachunek działalność gospodarczą.</a:t>
            </a:r>
          </a:p>
          <a:p>
            <a:pPr algn="just">
              <a:lnSpc>
                <a:spcPct val="150000"/>
              </a:lnSpc>
            </a:pPr>
            <a:r>
              <a:rPr lang="pl-PL" sz="1100" dirty="0">
                <a:latin typeface="Raleway" panose="020B0604020202020204" charset="-18"/>
              </a:rPr>
              <a:t>§ 4. W razie prowadzenia prac w miejscu, do którego mają dostęp osoby niebiorące udziału w procesie pracy, pracodawca jest obowiązany zastosować środki niezbędne do zapewnienia ochrony życia i zdrowia tym osobom</a:t>
            </a:r>
            <a:r>
              <a:rPr lang="pl-PL" sz="1000" dirty="0">
                <a:latin typeface="Raleway" panose="020B0604020202020204" charset="-18"/>
              </a:rPr>
              <a:t>.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CCA4547-C0DF-40FD-AC18-2B18A271D1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48630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>
                <a:latin typeface="Raleway" panose="020B0604020202020204" charset="-18"/>
              </a:rPr>
              <a:t>Obowiązki pracodawcy w zakresie BHP wobec osób zatrudnionych na innej podstawie niż stosunek pracy </a:t>
            </a:r>
            <a:endParaRPr lang="pl-PL" sz="1400" b="1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CCA4547-C0DF-40FD-AC18-2B18A271D1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F10C65A6-F368-4617-AD17-B40050A519EE}"/>
              </a:ext>
            </a:extLst>
          </p:cNvPr>
          <p:cNvSpPr/>
          <p:nvPr/>
        </p:nvSpPr>
        <p:spPr>
          <a:xfrm>
            <a:off x="467544" y="1354129"/>
            <a:ext cx="8352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200" b="1" dirty="0">
                <a:latin typeface="Raleway" panose="020B0604020202020204" charset="-18"/>
              </a:rPr>
              <a:t>Art.  207</a:t>
            </a:r>
            <a:r>
              <a:rPr lang="pl-PL" sz="1200" dirty="0">
                <a:latin typeface="Raleway" panose="020B0604020202020204" charset="-18"/>
              </a:rPr>
              <a:t>. [Podstawowe obowiązki pracodawcy w zakresie BHP]</a:t>
            </a:r>
          </a:p>
          <a:p>
            <a:pPr algn="just"/>
            <a:endParaRPr lang="pl-PL" sz="1200" dirty="0">
              <a:latin typeface="Raleway" panose="020B0604020202020204" charset="-18"/>
            </a:endParaRPr>
          </a:p>
          <a:p>
            <a:pPr algn="just"/>
            <a:r>
              <a:rPr lang="pl-PL" sz="1200" dirty="0">
                <a:latin typeface="Raleway" panose="020B0604020202020204" charset="-18"/>
              </a:rPr>
              <a:t>§  2. Pracodawca jest obowiązany chronić zdrowie i życie pracowników przez zapewnienie bezpiecznych i higienicznych warunków pracy przy odpowiednim wykorzystaniu osiągnięć nauki i techniki. W szczególności pracodawca jest obowiązany:</a:t>
            </a:r>
          </a:p>
          <a:p>
            <a:pPr algn="just"/>
            <a:r>
              <a:rPr lang="pl-PL" sz="1200" dirty="0">
                <a:latin typeface="Raleway" panose="020B0604020202020204" charset="-18"/>
              </a:rPr>
              <a:t>1) organizować pracę w sposób zapewniający bezpieczne i higieniczne warunki pracy;</a:t>
            </a:r>
          </a:p>
          <a:p>
            <a:pPr algn="just"/>
            <a:r>
              <a:rPr lang="pl-PL" sz="1200" dirty="0">
                <a:latin typeface="Raleway" panose="020B0604020202020204" charset="-18"/>
              </a:rPr>
              <a:t>2) zapewniać przestrzeganie w zakładzie pracy przepisów oraz zasad bezpieczeństwa i higieny pracy, wydawać polecenia usunięcia uchybień w tym zakresie oraz kontrolować wykonanie tych poleceń</a:t>
            </a:r>
          </a:p>
          <a:p>
            <a:pPr algn="just"/>
            <a:r>
              <a:rPr lang="pl-PL" sz="1200" dirty="0">
                <a:latin typeface="Raleway" panose="020B0604020202020204" charset="-18"/>
              </a:rPr>
              <a:t>3) reagować na potrzeby w zakresie zapewnienia bezpieczeństwa i higieny pracy oraz dostosowywać środki podejmowane w celu doskonalenia istniejącego poziomu ochrony zdrowia i życia pracowników, biorąc pod uwagę zmieniające się warunki wykonywania pracy;</a:t>
            </a:r>
          </a:p>
          <a:p>
            <a:pPr algn="just"/>
            <a:r>
              <a:rPr lang="pl-PL" sz="1200" dirty="0">
                <a:latin typeface="Raleway" panose="020B0604020202020204" charset="-18"/>
              </a:rPr>
              <a:t>4) zapewnić rozwój spójnej polityki zapobiegającej wypadkom przy pracy i chorobom zawodowym uwzględniającej zagadnienia techniczne, organizację pracy, warunki pracy, stosunki społeczne oraz wpływ czynników środowiska pracy;</a:t>
            </a:r>
          </a:p>
          <a:p>
            <a:pPr algn="just"/>
            <a:r>
              <a:rPr lang="pl-PL" sz="1200" dirty="0">
                <a:latin typeface="Raleway" panose="020B0604020202020204" charset="-18"/>
              </a:rPr>
              <a:t>5) uwzględniać ochronę zdrowia młodocianych, pracownic w ciąży lub karmiących dziecko piersią oraz pracowników niepełnosprawnych w ramach podejmowanych działań profilaktycznych</a:t>
            </a:r>
          </a:p>
        </p:txBody>
      </p:sp>
    </p:spTree>
    <p:extLst>
      <p:ext uri="{BB962C8B-B14F-4D97-AF65-F5344CB8AC3E}">
        <p14:creationId xmlns:p14="http://schemas.microsoft.com/office/powerpoint/2010/main" val="1964025150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7EDC650-6C06-4FC2-B741-4F666AA93F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p:sp>
        <p:nvSpPr>
          <p:cNvPr id="7" name="Google Shape;88;p12">
            <a:extLst>
              <a:ext uri="{FF2B5EF4-FFF2-40B4-BE49-F238E27FC236}">
                <a16:creationId xmlns:a16="http://schemas.microsoft.com/office/drawing/2014/main" id="{E9919461-62FD-417F-A470-F4821BCE8B10}"/>
              </a:ext>
            </a:extLst>
          </p:cNvPr>
          <p:cNvSpPr txBox="1">
            <a:spLocks/>
          </p:cNvSpPr>
          <p:nvPr/>
        </p:nvSpPr>
        <p:spPr>
          <a:xfrm>
            <a:off x="206731" y="267494"/>
            <a:ext cx="8536700" cy="694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l-PL" sz="1400" b="1" dirty="0">
                <a:latin typeface="Raleway" panose="020B0604020202020204" charset="-18"/>
              </a:rPr>
              <a:t>Obowiązki pracodawcy w zakresie BHP wobec osób zatrudnionych na innej podstawie niż stosunek pracy cd.</a:t>
            </a:r>
            <a:endParaRPr lang="pl-PL" sz="1400" b="1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9FF262-C65F-472F-802D-DDDEC5ED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5" y="1112158"/>
            <a:ext cx="8740140" cy="9144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CCA4547-C0DF-40FD-AC18-2B18A271D1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23479"/>
            <a:ext cx="1620000" cy="294546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ADED210C-DB92-42FC-B549-B0EA35108697}"/>
              </a:ext>
            </a:extLst>
          </p:cNvPr>
          <p:cNvSpPr/>
          <p:nvPr/>
        </p:nvSpPr>
        <p:spPr>
          <a:xfrm>
            <a:off x="323528" y="1354129"/>
            <a:ext cx="82089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200" dirty="0">
                <a:latin typeface="Raleway" panose="020B0604020202020204" charset="-18"/>
              </a:rPr>
              <a:t>6) zapewniać wykonanie nakazów, wystąpień, decyzji i zarządzeń wydawanych przez organy nadzoru nad warunkami pracy;</a:t>
            </a:r>
          </a:p>
          <a:p>
            <a:pPr algn="just"/>
            <a:endParaRPr lang="pl-PL" sz="1200" dirty="0">
              <a:latin typeface="Raleway" panose="020B0604020202020204" charset="-18"/>
            </a:endParaRPr>
          </a:p>
          <a:p>
            <a:pPr algn="just"/>
            <a:r>
              <a:rPr lang="pl-PL" sz="1200" dirty="0">
                <a:latin typeface="Raleway" panose="020B0604020202020204" charset="-18"/>
              </a:rPr>
              <a:t>7) zapewniać wykonanie zaleceń społecznego inspektora pracy.</a:t>
            </a:r>
          </a:p>
          <a:p>
            <a:pPr algn="just"/>
            <a:endParaRPr lang="pl-PL" sz="1200" dirty="0">
              <a:latin typeface="Raleway" panose="020B0604020202020204" charset="-18"/>
            </a:endParaRPr>
          </a:p>
          <a:p>
            <a:pPr algn="just"/>
            <a:r>
              <a:rPr lang="pl-PL" sz="1200" dirty="0">
                <a:latin typeface="Raleway" panose="020B0604020202020204" charset="-18"/>
              </a:rPr>
              <a:t>§  2¹. Koszty działań podejmowanych przez pracodawcę w zakresie bezpieczeństwa i higieny pracy w żaden sposób nie mogą obciążać pracowników.</a:t>
            </a:r>
          </a:p>
          <a:p>
            <a:pPr algn="just"/>
            <a:endParaRPr lang="pl-PL" sz="1200" dirty="0">
              <a:latin typeface="Raleway" panose="020B0604020202020204" charset="-18"/>
            </a:endParaRPr>
          </a:p>
          <a:p>
            <a:pPr algn="just"/>
            <a:r>
              <a:rPr lang="pl-PL" sz="1200" dirty="0">
                <a:latin typeface="Raleway" panose="020B0604020202020204" charset="-18"/>
              </a:rPr>
              <a:t>§  3. Pracodawca oraz osoba kierująca pracownikami są obowiązani znać, w zakresie niezbędnym do wykonywania ciążących na nich obowiązków, przepisy o ochronie pracy, w tym przepisy oraz zasady bezpieczeństwa i higieny pracy.</a:t>
            </a:r>
          </a:p>
        </p:txBody>
      </p:sp>
    </p:spTree>
    <p:extLst>
      <p:ext uri="{BB962C8B-B14F-4D97-AF65-F5344CB8AC3E}">
        <p14:creationId xmlns:p14="http://schemas.microsoft.com/office/powerpoint/2010/main" val="262560921"/>
      </p:ext>
    </p:extLst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Antonio template">
  <a:themeElements>
    <a:clrScheme name="Custom 347">
      <a:dk1>
        <a:srgbClr val="677480"/>
      </a:dk1>
      <a:lt1>
        <a:srgbClr val="FFFFFF"/>
      </a:lt1>
      <a:dk2>
        <a:srgbClr val="2185C5"/>
      </a:dk2>
      <a:lt2>
        <a:srgbClr val="DEE2E6"/>
      </a:lt2>
      <a:accent1>
        <a:srgbClr val="2185C5"/>
      </a:accent1>
      <a:accent2>
        <a:srgbClr val="7ECEFD"/>
      </a:accent2>
      <a:accent3>
        <a:srgbClr val="F20253"/>
      </a:accent3>
      <a:accent4>
        <a:srgbClr val="FF9715"/>
      </a:accent4>
      <a:accent5>
        <a:srgbClr val="1C3AA9"/>
      </a:accent5>
      <a:accent6>
        <a:srgbClr val="97ABBC"/>
      </a:accent6>
      <a:hlink>
        <a:srgbClr val="2185C5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7229</TotalTime>
  <Words>2458</Words>
  <Application>Microsoft Office PowerPoint</Application>
  <PresentationFormat>Pokaz na ekranie (16:9)</PresentationFormat>
  <Paragraphs>245</Paragraphs>
  <Slides>35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39" baseType="lpstr">
      <vt:lpstr>Lato</vt:lpstr>
      <vt:lpstr>Raleway</vt:lpstr>
      <vt:lpstr>Arial</vt:lpstr>
      <vt:lpstr>Antonio template</vt:lpstr>
      <vt:lpstr>Szkolenie dla pracowników świadczących pracę na umowy CYWILNOPRAWNE  z zakresu BEZPIECZEŃSTWA I HIGIENY PRACY ORAZ OCHRONY PRZECPOŻAROWEJ  PODCZAS wykonywania prac  na terenach zewnętrznych i w obiektach Uniwersytetu Zielonogórskiego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Dziękujemy za uwagę  kontakt: bhp@adm.uz.zgora.pl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BHP dla studentów UZ</dc:title>
  <dc:subject>Szkolenie BHP dla studentów UZ</dc:subject>
  <dc:creator>Piotr Greguła</dc:creator>
  <cp:lastModifiedBy>Tomasz Hołderny</cp:lastModifiedBy>
  <cp:revision>516</cp:revision>
  <dcterms:modified xsi:type="dcterms:W3CDTF">2026-08-06T05:42:36Z</dcterms:modified>
</cp:coreProperties>
</file>